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6"/>
  </p:notesMasterIdLst>
  <p:handoutMasterIdLst>
    <p:handoutMasterId r:id="rId17"/>
  </p:handoutMasterIdLst>
  <p:sldIdLst>
    <p:sldId id="277" r:id="rId3"/>
    <p:sldId id="344" r:id="rId4"/>
    <p:sldId id="328" r:id="rId5"/>
    <p:sldId id="303" r:id="rId6"/>
    <p:sldId id="337" r:id="rId7"/>
    <p:sldId id="341" r:id="rId8"/>
    <p:sldId id="338" r:id="rId9"/>
    <p:sldId id="335" r:id="rId10"/>
    <p:sldId id="336" r:id="rId11"/>
    <p:sldId id="330" r:id="rId12"/>
    <p:sldId id="342" r:id="rId13"/>
    <p:sldId id="339" r:id="rId14"/>
    <p:sldId id="343"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autoAdjust="0"/>
    <p:restoredTop sz="95683" autoAdjust="0"/>
  </p:normalViewPr>
  <p:slideViewPr>
    <p:cSldViewPr>
      <p:cViewPr>
        <p:scale>
          <a:sx n="120" d="100"/>
          <a:sy n="120" d="100"/>
        </p:scale>
        <p:origin x="-240" y="936"/>
      </p:cViewPr>
      <p:guideLst>
        <p:guide orient="horz" pos="2160"/>
        <p:guide pos="2880"/>
      </p:guideLst>
    </p:cSldViewPr>
  </p:slideViewPr>
  <p:outlineViewPr>
    <p:cViewPr>
      <p:scale>
        <a:sx n="33" d="100"/>
        <a:sy n="33" d="100"/>
      </p:scale>
      <p:origin x="0" y="6936"/>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584" y="-7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128F2-ED92-40C4-8A6B-625510C5AAD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029"/>
        </a:p>
      </dgm:t>
    </dgm:pt>
    <dgm:pt modelId="{10F49CA7-139F-4D80-89E9-CF64FDB60BD7}">
      <dgm:prSet phldrT="[Text]"/>
      <dgm:spPr/>
      <dgm:t>
        <a:bodyPr/>
        <a:lstStyle/>
        <a:p>
          <a:r>
            <a:rPr lang="en-029" b="1" dirty="0" smtClean="0"/>
            <a:t>Factoring</a:t>
          </a:r>
          <a:endParaRPr lang="en-029" b="1" dirty="0"/>
        </a:p>
      </dgm:t>
    </dgm:pt>
    <dgm:pt modelId="{102A293C-4E74-4438-A46C-F8D124519799}" type="parTrans" cxnId="{1749129A-41F2-44F1-A636-469B9EE8D5A4}">
      <dgm:prSet/>
      <dgm:spPr/>
      <dgm:t>
        <a:bodyPr/>
        <a:lstStyle/>
        <a:p>
          <a:endParaRPr lang="en-029"/>
        </a:p>
      </dgm:t>
    </dgm:pt>
    <dgm:pt modelId="{DEF08829-7075-44E8-BB00-A78FF43CE6A8}" type="sibTrans" cxnId="{1749129A-41F2-44F1-A636-469B9EE8D5A4}">
      <dgm:prSet/>
      <dgm:spPr/>
      <dgm:t>
        <a:bodyPr/>
        <a:lstStyle/>
        <a:p>
          <a:endParaRPr lang="en-029"/>
        </a:p>
      </dgm:t>
    </dgm:pt>
    <dgm:pt modelId="{1B0C2349-1685-4FFC-BBD8-E84EB3BC3735}">
      <dgm:prSet phldrT="[Text]"/>
      <dgm:spPr/>
      <dgm:t>
        <a:bodyPr/>
        <a:lstStyle/>
        <a:p>
          <a:r>
            <a:rPr lang="en-US" dirty="0" smtClean="0"/>
            <a:t>The purchase of credit worthy accounts receivable (by a financier) in exchange for immediate cash.</a:t>
          </a:r>
          <a:endParaRPr lang="en-029" dirty="0"/>
        </a:p>
      </dgm:t>
    </dgm:pt>
    <dgm:pt modelId="{4DF80CC2-6304-4DA3-9DC5-8C8E6BABDB84}" type="parTrans" cxnId="{E21EF73F-5DA8-4A13-AAE5-F7BF83577AA0}">
      <dgm:prSet/>
      <dgm:spPr/>
      <dgm:t>
        <a:bodyPr/>
        <a:lstStyle/>
        <a:p>
          <a:endParaRPr lang="en-029"/>
        </a:p>
      </dgm:t>
    </dgm:pt>
    <dgm:pt modelId="{D32B7724-ECC0-41E1-B5D7-7881DC447842}" type="sibTrans" cxnId="{E21EF73F-5DA8-4A13-AAE5-F7BF83577AA0}">
      <dgm:prSet/>
      <dgm:spPr/>
      <dgm:t>
        <a:bodyPr/>
        <a:lstStyle/>
        <a:p>
          <a:endParaRPr lang="en-029"/>
        </a:p>
      </dgm:t>
    </dgm:pt>
    <dgm:pt modelId="{A5AC0A9B-E485-4085-A57F-F179BB5663B5}">
      <dgm:prSet phldrT="[Text]"/>
      <dgm:spPr/>
      <dgm:t>
        <a:bodyPr/>
        <a:lstStyle/>
        <a:p>
          <a:r>
            <a:rPr lang="en-029" b="1" dirty="0" smtClean="0"/>
            <a:t>Purchase Order Financing</a:t>
          </a:r>
          <a:endParaRPr lang="en-029" b="1" dirty="0"/>
        </a:p>
      </dgm:t>
    </dgm:pt>
    <dgm:pt modelId="{EC52F479-409D-4B24-8885-AD1304CFCB75}" type="parTrans" cxnId="{BE7E7FCA-29FF-4923-BB95-362B4E5CCA0E}">
      <dgm:prSet/>
      <dgm:spPr/>
      <dgm:t>
        <a:bodyPr/>
        <a:lstStyle/>
        <a:p>
          <a:endParaRPr lang="en-029"/>
        </a:p>
      </dgm:t>
    </dgm:pt>
    <dgm:pt modelId="{007BE5F3-5945-4E2C-8761-DA0D574297FD}" type="sibTrans" cxnId="{BE7E7FCA-29FF-4923-BB95-362B4E5CCA0E}">
      <dgm:prSet/>
      <dgm:spPr/>
      <dgm:t>
        <a:bodyPr/>
        <a:lstStyle/>
        <a:p>
          <a:endParaRPr lang="en-029"/>
        </a:p>
      </dgm:t>
    </dgm:pt>
    <dgm:pt modelId="{31B8B99D-913B-42D1-B886-328186BA80F2}">
      <dgm:prSet phldrT="[Text]"/>
      <dgm:spPr/>
      <dgm:t>
        <a:bodyPr/>
        <a:lstStyle/>
        <a:p>
          <a:r>
            <a:rPr lang="en-US" dirty="0" smtClean="0"/>
            <a:t>Similar to Factoring, but goes one step further. The financier guarantees the order of a buyer by paying for the product to be manufactured, then taking their </a:t>
          </a:r>
          <a:r>
            <a:rPr lang="en-US" dirty="0" smtClean="0"/>
            <a:t>cut.</a:t>
          </a:r>
          <a:endParaRPr lang="en-029" dirty="0"/>
        </a:p>
      </dgm:t>
    </dgm:pt>
    <dgm:pt modelId="{37348233-1FE5-4E84-9169-484F4DCC1F4C}" type="parTrans" cxnId="{D98F3E77-56D1-4781-8DF6-74181B4EA77B}">
      <dgm:prSet/>
      <dgm:spPr/>
      <dgm:t>
        <a:bodyPr/>
        <a:lstStyle/>
        <a:p>
          <a:endParaRPr lang="en-029"/>
        </a:p>
      </dgm:t>
    </dgm:pt>
    <dgm:pt modelId="{F5467638-305A-4221-88DF-D501C9D29AD3}" type="sibTrans" cxnId="{D98F3E77-56D1-4781-8DF6-74181B4EA77B}">
      <dgm:prSet/>
      <dgm:spPr/>
      <dgm:t>
        <a:bodyPr/>
        <a:lstStyle/>
        <a:p>
          <a:endParaRPr lang="en-029"/>
        </a:p>
      </dgm:t>
    </dgm:pt>
    <dgm:pt modelId="{03598B8E-9F75-419B-B3AD-140F7D0BAAFE}" type="pres">
      <dgm:prSet presAssocID="{45F128F2-ED92-40C4-8A6B-625510C5AAD7}" presName="linear" presStyleCnt="0">
        <dgm:presLayoutVars>
          <dgm:animLvl val="lvl"/>
          <dgm:resizeHandles val="exact"/>
        </dgm:presLayoutVars>
      </dgm:prSet>
      <dgm:spPr/>
      <dgm:t>
        <a:bodyPr/>
        <a:lstStyle/>
        <a:p>
          <a:endParaRPr lang="en-US"/>
        </a:p>
      </dgm:t>
    </dgm:pt>
    <dgm:pt modelId="{26BE9081-15A7-4600-B3D7-C95BE4959CD2}" type="pres">
      <dgm:prSet presAssocID="{10F49CA7-139F-4D80-89E9-CF64FDB60BD7}" presName="parentText" presStyleLbl="node1" presStyleIdx="0" presStyleCnt="2">
        <dgm:presLayoutVars>
          <dgm:chMax val="0"/>
          <dgm:bulletEnabled val="1"/>
        </dgm:presLayoutVars>
      </dgm:prSet>
      <dgm:spPr/>
      <dgm:t>
        <a:bodyPr/>
        <a:lstStyle/>
        <a:p>
          <a:endParaRPr lang="en-US"/>
        </a:p>
      </dgm:t>
    </dgm:pt>
    <dgm:pt modelId="{AFFF508E-0514-4749-A206-0FBBFC3C3253}" type="pres">
      <dgm:prSet presAssocID="{10F49CA7-139F-4D80-89E9-CF64FDB60BD7}" presName="childText" presStyleLbl="revTx" presStyleIdx="0" presStyleCnt="2">
        <dgm:presLayoutVars>
          <dgm:bulletEnabled val="1"/>
        </dgm:presLayoutVars>
      </dgm:prSet>
      <dgm:spPr/>
      <dgm:t>
        <a:bodyPr/>
        <a:lstStyle/>
        <a:p>
          <a:endParaRPr lang="en-029"/>
        </a:p>
      </dgm:t>
    </dgm:pt>
    <dgm:pt modelId="{3BD70EB0-3382-41DE-91E5-1AD5F13C8887}" type="pres">
      <dgm:prSet presAssocID="{A5AC0A9B-E485-4085-A57F-F179BB5663B5}" presName="parentText" presStyleLbl="node1" presStyleIdx="1" presStyleCnt="2">
        <dgm:presLayoutVars>
          <dgm:chMax val="0"/>
          <dgm:bulletEnabled val="1"/>
        </dgm:presLayoutVars>
      </dgm:prSet>
      <dgm:spPr/>
      <dgm:t>
        <a:bodyPr/>
        <a:lstStyle/>
        <a:p>
          <a:endParaRPr lang="en-US"/>
        </a:p>
      </dgm:t>
    </dgm:pt>
    <dgm:pt modelId="{C787DF8C-D95C-4AC4-A371-B54FE17EC342}" type="pres">
      <dgm:prSet presAssocID="{A5AC0A9B-E485-4085-A57F-F179BB5663B5}" presName="childText" presStyleLbl="revTx" presStyleIdx="1" presStyleCnt="2" custScaleY="125830">
        <dgm:presLayoutVars>
          <dgm:bulletEnabled val="1"/>
        </dgm:presLayoutVars>
      </dgm:prSet>
      <dgm:spPr/>
      <dgm:t>
        <a:bodyPr/>
        <a:lstStyle/>
        <a:p>
          <a:endParaRPr lang="en-029"/>
        </a:p>
      </dgm:t>
    </dgm:pt>
  </dgm:ptLst>
  <dgm:cxnLst>
    <dgm:cxn modelId="{1749129A-41F2-44F1-A636-469B9EE8D5A4}" srcId="{45F128F2-ED92-40C4-8A6B-625510C5AAD7}" destId="{10F49CA7-139F-4D80-89E9-CF64FDB60BD7}" srcOrd="0" destOrd="0" parTransId="{102A293C-4E74-4438-A46C-F8D124519799}" sibTransId="{DEF08829-7075-44E8-BB00-A78FF43CE6A8}"/>
    <dgm:cxn modelId="{E35931D4-4522-47E6-805C-153BB7DF1D6B}" type="presOf" srcId="{A5AC0A9B-E485-4085-A57F-F179BB5663B5}" destId="{3BD70EB0-3382-41DE-91E5-1AD5F13C8887}" srcOrd="0" destOrd="0" presId="urn:microsoft.com/office/officeart/2005/8/layout/vList2"/>
    <dgm:cxn modelId="{303B62B0-5D35-44B6-B73D-E7ECAF08D404}" type="presOf" srcId="{10F49CA7-139F-4D80-89E9-CF64FDB60BD7}" destId="{26BE9081-15A7-4600-B3D7-C95BE4959CD2}" srcOrd="0" destOrd="0" presId="urn:microsoft.com/office/officeart/2005/8/layout/vList2"/>
    <dgm:cxn modelId="{12C67836-246A-4E87-B45D-F302E89B6058}" type="presOf" srcId="{31B8B99D-913B-42D1-B886-328186BA80F2}" destId="{C787DF8C-D95C-4AC4-A371-B54FE17EC342}" srcOrd="0" destOrd="0" presId="urn:microsoft.com/office/officeart/2005/8/layout/vList2"/>
    <dgm:cxn modelId="{E21EF73F-5DA8-4A13-AAE5-F7BF83577AA0}" srcId="{10F49CA7-139F-4D80-89E9-CF64FDB60BD7}" destId="{1B0C2349-1685-4FFC-BBD8-E84EB3BC3735}" srcOrd="0" destOrd="0" parTransId="{4DF80CC2-6304-4DA3-9DC5-8C8E6BABDB84}" sibTransId="{D32B7724-ECC0-41E1-B5D7-7881DC447842}"/>
    <dgm:cxn modelId="{D98F3E77-56D1-4781-8DF6-74181B4EA77B}" srcId="{A5AC0A9B-E485-4085-A57F-F179BB5663B5}" destId="{31B8B99D-913B-42D1-B886-328186BA80F2}" srcOrd="0" destOrd="0" parTransId="{37348233-1FE5-4E84-9169-484F4DCC1F4C}" sibTransId="{F5467638-305A-4221-88DF-D501C9D29AD3}"/>
    <dgm:cxn modelId="{37C30F76-B31C-4D06-943E-B14528647F2C}" type="presOf" srcId="{1B0C2349-1685-4FFC-BBD8-E84EB3BC3735}" destId="{AFFF508E-0514-4749-A206-0FBBFC3C3253}" srcOrd="0" destOrd="0" presId="urn:microsoft.com/office/officeart/2005/8/layout/vList2"/>
    <dgm:cxn modelId="{EDF5BC9B-B868-4CA7-A3EB-9F39AD9021D5}" type="presOf" srcId="{45F128F2-ED92-40C4-8A6B-625510C5AAD7}" destId="{03598B8E-9F75-419B-B3AD-140F7D0BAAFE}" srcOrd="0" destOrd="0" presId="urn:microsoft.com/office/officeart/2005/8/layout/vList2"/>
    <dgm:cxn modelId="{BE7E7FCA-29FF-4923-BB95-362B4E5CCA0E}" srcId="{45F128F2-ED92-40C4-8A6B-625510C5AAD7}" destId="{A5AC0A9B-E485-4085-A57F-F179BB5663B5}" srcOrd="1" destOrd="0" parTransId="{EC52F479-409D-4B24-8885-AD1304CFCB75}" sibTransId="{007BE5F3-5945-4E2C-8761-DA0D574297FD}"/>
    <dgm:cxn modelId="{9510E63B-3B90-4ADE-A66C-3B278A23D539}" type="presParOf" srcId="{03598B8E-9F75-419B-B3AD-140F7D0BAAFE}" destId="{26BE9081-15A7-4600-B3D7-C95BE4959CD2}" srcOrd="0" destOrd="0" presId="urn:microsoft.com/office/officeart/2005/8/layout/vList2"/>
    <dgm:cxn modelId="{FEDC9940-900A-428D-A2D3-AC4344AC83DE}" type="presParOf" srcId="{03598B8E-9F75-419B-B3AD-140F7D0BAAFE}" destId="{AFFF508E-0514-4749-A206-0FBBFC3C3253}" srcOrd="1" destOrd="0" presId="urn:microsoft.com/office/officeart/2005/8/layout/vList2"/>
    <dgm:cxn modelId="{180643CB-92DB-43DE-9D59-A1A1E781CB8D}" type="presParOf" srcId="{03598B8E-9F75-419B-B3AD-140F7D0BAAFE}" destId="{3BD70EB0-3382-41DE-91E5-1AD5F13C8887}" srcOrd="2" destOrd="0" presId="urn:microsoft.com/office/officeart/2005/8/layout/vList2"/>
    <dgm:cxn modelId="{DD4A66A1-C05E-4ECC-83AA-64314BEEF9CC}" type="presParOf" srcId="{03598B8E-9F75-419B-B3AD-140F7D0BAAFE}" destId="{C787DF8C-D95C-4AC4-A371-B54FE17EC34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8849D2-9EF9-4D3E-85A0-A3DD74EECA4C}"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029"/>
        </a:p>
      </dgm:t>
    </dgm:pt>
    <dgm:pt modelId="{F44B6A06-E407-4CF8-A91A-610A27D5FB1F}">
      <dgm:prSet phldrT="[Text]" custT="1"/>
      <dgm:spPr/>
      <dgm:t>
        <a:bodyPr/>
        <a:lstStyle/>
        <a:p>
          <a:r>
            <a:rPr lang="en-029" sz="2000" b="1" dirty="0" smtClean="0"/>
            <a:t>Attractive &amp; Engaging Story</a:t>
          </a:r>
          <a:endParaRPr lang="en-029" sz="2000" b="1" dirty="0"/>
        </a:p>
      </dgm:t>
    </dgm:pt>
    <dgm:pt modelId="{9A06436A-092F-40A2-BCD4-98B9AB1AEAEC}" type="parTrans" cxnId="{DAA2D937-8AA4-4E73-8AC5-DE751E51A26E}">
      <dgm:prSet/>
      <dgm:spPr/>
      <dgm:t>
        <a:bodyPr/>
        <a:lstStyle/>
        <a:p>
          <a:endParaRPr lang="en-029"/>
        </a:p>
      </dgm:t>
    </dgm:pt>
    <dgm:pt modelId="{B2D7EBF1-17C2-45C8-ADE8-F2446F753527}" type="sibTrans" cxnId="{DAA2D937-8AA4-4E73-8AC5-DE751E51A26E}">
      <dgm:prSet/>
      <dgm:spPr/>
      <dgm:t>
        <a:bodyPr/>
        <a:lstStyle/>
        <a:p>
          <a:endParaRPr lang="en-029"/>
        </a:p>
      </dgm:t>
    </dgm:pt>
    <dgm:pt modelId="{3281DABC-1867-4953-840C-9167CCD3493E}">
      <dgm:prSet phldrT="[Text]" custT="1"/>
      <dgm:spPr/>
      <dgm:t>
        <a:bodyPr/>
        <a:lstStyle/>
        <a:p>
          <a:r>
            <a:rPr lang="en-029" sz="2000" b="1" dirty="0" smtClean="0"/>
            <a:t>Use videos, images and photos</a:t>
          </a:r>
          <a:endParaRPr lang="en-029" sz="2000" b="1" dirty="0"/>
        </a:p>
      </dgm:t>
    </dgm:pt>
    <dgm:pt modelId="{A94A44CC-18E1-4F95-A824-FDB1B76EE8B0}" type="parTrans" cxnId="{3952ABA0-D649-4327-A5AB-D9BD4A087CFC}">
      <dgm:prSet/>
      <dgm:spPr/>
      <dgm:t>
        <a:bodyPr/>
        <a:lstStyle/>
        <a:p>
          <a:endParaRPr lang="en-029"/>
        </a:p>
      </dgm:t>
    </dgm:pt>
    <dgm:pt modelId="{527DA1B6-525F-4EE4-9068-05D34D8A9857}" type="sibTrans" cxnId="{3952ABA0-D649-4327-A5AB-D9BD4A087CFC}">
      <dgm:prSet/>
      <dgm:spPr/>
      <dgm:t>
        <a:bodyPr/>
        <a:lstStyle/>
        <a:p>
          <a:endParaRPr lang="en-029"/>
        </a:p>
      </dgm:t>
    </dgm:pt>
    <dgm:pt modelId="{CFED12D7-5E3A-46CE-AA0E-56001E71C520}">
      <dgm:prSet phldrT="[Text]" custT="1"/>
      <dgm:spPr/>
      <dgm:t>
        <a:bodyPr/>
        <a:lstStyle/>
        <a:p>
          <a:r>
            <a:rPr lang="en-029" sz="2000" b="1" dirty="0" smtClean="0"/>
            <a:t>Network</a:t>
          </a:r>
          <a:endParaRPr lang="en-029" sz="2000" b="1" dirty="0"/>
        </a:p>
      </dgm:t>
    </dgm:pt>
    <dgm:pt modelId="{6C60FAF0-9EE0-450B-91F0-0B079EDDADEF}" type="parTrans" cxnId="{1220FC21-3679-4FB1-A8C9-897C5B89AFDF}">
      <dgm:prSet/>
      <dgm:spPr/>
      <dgm:t>
        <a:bodyPr/>
        <a:lstStyle/>
        <a:p>
          <a:endParaRPr lang="en-029"/>
        </a:p>
      </dgm:t>
    </dgm:pt>
    <dgm:pt modelId="{833E1081-96D1-4377-986F-9240D533530C}" type="sibTrans" cxnId="{1220FC21-3679-4FB1-A8C9-897C5B89AFDF}">
      <dgm:prSet/>
      <dgm:spPr/>
      <dgm:t>
        <a:bodyPr/>
        <a:lstStyle/>
        <a:p>
          <a:endParaRPr lang="en-029"/>
        </a:p>
      </dgm:t>
    </dgm:pt>
    <dgm:pt modelId="{5ECFB313-0FE7-4967-911B-0D1C320604F7}">
      <dgm:prSet custT="1"/>
      <dgm:spPr/>
      <dgm:t>
        <a:bodyPr/>
        <a:lstStyle/>
        <a:p>
          <a:r>
            <a:rPr lang="en-029" sz="2000" b="1" dirty="0" smtClean="0"/>
            <a:t>Recognition of Lenders/Givers</a:t>
          </a:r>
          <a:endParaRPr lang="en-029" sz="2000" b="1" dirty="0"/>
        </a:p>
      </dgm:t>
    </dgm:pt>
    <dgm:pt modelId="{58CF25EE-DD93-4085-8AA4-21F172F4B779}" type="parTrans" cxnId="{40E2A9BE-4FB8-4D51-9537-3A782285669E}">
      <dgm:prSet/>
      <dgm:spPr/>
      <dgm:t>
        <a:bodyPr/>
        <a:lstStyle/>
        <a:p>
          <a:endParaRPr lang="en-029"/>
        </a:p>
      </dgm:t>
    </dgm:pt>
    <dgm:pt modelId="{F16576CC-7E95-4C26-AD57-C6695C565750}" type="sibTrans" cxnId="{40E2A9BE-4FB8-4D51-9537-3A782285669E}">
      <dgm:prSet/>
      <dgm:spPr/>
      <dgm:t>
        <a:bodyPr/>
        <a:lstStyle/>
        <a:p>
          <a:endParaRPr lang="en-029"/>
        </a:p>
      </dgm:t>
    </dgm:pt>
    <dgm:pt modelId="{1641359F-C1DF-4354-B5CC-1A9ADA7B7111}" type="pres">
      <dgm:prSet presAssocID="{8A8849D2-9EF9-4D3E-85A0-A3DD74EECA4C}" presName="linear" presStyleCnt="0">
        <dgm:presLayoutVars>
          <dgm:dir/>
          <dgm:animLvl val="lvl"/>
          <dgm:resizeHandles val="exact"/>
        </dgm:presLayoutVars>
      </dgm:prSet>
      <dgm:spPr/>
      <dgm:t>
        <a:bodyPr/>
        <a:lstStyle/>
        <a:p>
          <a:endParaRPr lang="en-US"/>
        </a:p>
      </dgm:t>
    </dgm:pt>
    <dgm:pt modelId="{EFA9EE06-7F9A-499A-B7F6-6D50A83F51F6}" type="pres">
      <dgm:prSet presAssocID="{F44B6A06-E407-4CF8-A91A-610A27D5FB1F}" presName="parentLin" presStyleCnt="0"/>
      <dgm:spPr/>
    </dgm:pt>
    <dgm:pt modelId="{C64D5ED5-8AAD-49A0-8BFA-61A4BDA46B9B}" type="pres">
      <dgm:prSet presAssocID="{F44B6A06-E407-4CF8-A91A-610A27D5FB1F}" presName="parentLeftMargin" presStyleLbl="node1" presStyleIdx="0" presStyleCnt="4"/>
      <dgm:spPr/>
      <dgm:t>
        <a:bodyPr/>
        <a:lstStyle/>
        <a:p>
          <a:endParaRPr lang="en-US"/>
        </a:p>
      </dgm:t>
    </dgm:pt>
    <dgm:pt modelId="{CCA4A61A-CB7C-4EF8-95F4-19BBEF087117}" type="pres">
      <dgm:prSet presAssocID="{F44B6A06-E407-4CF8-A91A-610A27D5FB1F}" presName="parentText" presStyleLbl="node1" presStyleIdx="0" presStyleCnt="4" custScaleX="113316">
        <dgm:presLayoutVars>
          <dgm:chMax val="0"/>
          <dgm:bulletEnabled val="1"/>
        </dgm:presLayoutVars>
      </dgm:prSet>
      <dgm:spPr/>
      <dgm:t>
        <a:bodyPr/>
        <a:lstStyle/>
        <a:p>
          <a:endParaRPr lang="en-US"/>
        </a:p>
      </dgm:t>
    </dgm:pt>
    <dgm:pt modelId="{EDD1C82E-5F77-4983-BE25-888B7AD1842F}" type="pres">
      <dgm:prSet presAssocID="{F44B6A06-E407-4CF8-A91A-610A27D5FB1F}" presName="negativeSpace" presStyleCnt="0"/>
      <dgm:spPr/>
    </dgm:pt>
    <dgm:pt modelId="{77372A61-03CC-4FDC-B184-82B89F06F32C}" type="pres">
      <dgm:prSet presAssocID="{F44B6A06-E407-4CF8-A91A-610A27D5FB1F}" presName="childText" presStyleLbl="conFgAcc1" presStyleIdx="0" presStyleCnt="4">
        <dgm:presLayoutVars>
          <dgm:bulletEnabled val="1"/>
        </dgm:presLayoutVars>
      </dgm:prSet>
      <dgm:spPr/>
    </dgm:pt>
    <dgm:pt modelId="{06EDA8EB-E9F0-4AEC-9012-739DC84C8D7B}" type="pres">
      <dgm:prSet presAssocID="{B2D7EBF1-17C2-45C8-ADE8-F2446F753527}" presName="spaceBetweenRectangles" presStyleCnt="0"/>
      <dgm:spPr/>
    </dgm:pt>
    <dgm:pt modelId="{553D8BAA-248F-4A23-A78A-E56A993763F4}" type="pres">
      <dgm:prSet presAssocID="{3281DABC-1867-4953-840C-9167CCD3493E}" presName="parentLin" presStyleCnt="0"/>
      <dgm:spPr/>
    </dgm:pt>
    <dgm:pt modelId="{6ECF6441-88E3-4F94-A289-67D31167BAD5}" type="pres">
      <dgm:prSet presAssocID="{3281DABC-1867-4953-840C-9167CCD3493E}" presName="parentLeftMargin" presStyleLbl="node1" presStyleIdx="0" presStyleCnt="4"/>
      <dgm:spPr/>
      <dgm:t>
        <a:bodyPr/>
        <a:lstStyle/>
        <a:p>
          <a:endParaRPr lang="en-US"/>
        </a:p>
      </dgm:t>
    </dgm:pt>
    <dgm:pt modelId="{E36B39FC-4810-49D4-B3EE-3449C9257FE7}" type="pres">
      <dgm:prSet presAssocID="{3281DABC-1867-4953-840C-9167CCD3493E}" presName="parentText" presStyleLbl="node1" presStyleIdx="1" presStyleCnt="4" custScaleX="113317">
        <dgm:presLayoutVars>
          <dgm:chMax val="0"/>
          <dgm:bulletEnabled val="1"/>
        </dgm:presLayoutVars>
      </dgm:prSet>
      <dgm:spPr/>
      <dgm:t>
        <a:bodyPr/>
        <a:lstStyle/>
        <a:p>
          <a:endParaRPr lang="en-029"/>
        </a:p>
      </dgm:t>
    </dgm:pt>
    <dgm:pt modelId="{627E1ADA-7CE7-4B9C-B27D-5E1E06247845}" type="pres">
      <dgm:prSet presAssocID="{3281DABC-1867-4953-840C-9167CCD3493E}" presName="negativeSpace" presStyleCnt="0"/>
      <dgm:spPr/>
    </dgm:pt>
    <dgm:pt modelId="{4E6B3524-F8FE-4CB2-BE9C-7F8ED19A485A}" type="pres">
      <dgm:prSet presAssocID="{3281DABC-1867-4953-840C-9167CCD3493E}" presName="childText" presStyleLbl="conFgAcc1" presStyleIdx="1" presStyleCnt="4">
        <dgm:presLayoutVars>
          <dgm:bulletEnabled val="1"/>
        </dgm:presLayoutVars>
      </dgm:prSet>
      <dgm:spPr/>
    </dgm:pt>
    <dgm:pt modelId="{92175B57-1D23-40A9-AC87-D2782AD4783B}" type="pres">
      <dgm:prSet presAssocID="{527DA1B6-525F-4EE4-9068-05D34D8A9857}" presName="spaceBetweenRectangles" presStyleCnt="0"/>
      <dgm:spPr/>
    </dgm:pt>
    <dgm:pt modelId="{FDB26461-6284-4859-A6E1-CD9B5F4FF5C1}" type="pres">
      <dgm:prSet presAssocID="{CFED12D7-5E3A-46CE-AA0E-56001E71C520}" presName="parentLin" presStyleCnt="0"/>
      <dgm:spPr/>
    </dgm:pt>
    <dgm:pt modelId="{612D1EDC-33E8-49A1-95D0-C14AAE00255D}" type="pres">
      <dgm:prSet presAssocID="{CFED12D7-5E3A-46CE-AA0E-56001E71C520}" presName="parentLeftMargin" presStyleLbl="node1" presStyleIdx="1" presStyleCnt="4"/>
      <dgm:spPr/>
      <dgm:t>
        <a:bodyPr/>
        <a:lstStyle/>
        <a:p>
          <a:endParaRPr lang="en-US"/>
        </a:p>
      </dgm:t>
    </dgm:pt>
    <dgm:pt modelId="{27635EF8-F1FB-4226-9118-50D911292810}" type="pres">
      <dgm:prSet presAssocID="{CFED12D7-5E3A-46CE-AA0E-56001E71C520}" presName="parentText" presStyleLbl="node1" presStyleIdx="2" presStyleCnt="4" custScaleX="113317">
        <dgm:presLayoutVars>
          <dgm:chMax val="0"/>
          <dgm:bulletEnabled val="1"/>
        </dgm:presLayoutVars>
      </dgm:prSet>
      <dgm:spPr/>
      <dgm:t>
        <a:bodyPr/>
        <a:lstStyle/>
        <a:p>
          <a:endParaRPr lang="en-029"/>
        </a:p>
      </dgm:t>
    </dgm:pt>
    <dgm:pt modelId="{8FD8ABFC-3FCB-409B-88AB-5BDE51E8F18A}" type="pres">
      <dgm:prSet presAssocID="{CFED12D7-5E3A-46CE-AA0E-56001E71C520}" presName="negativeSpace" presStyleCnt="0"/>
      <dgm:spPr/>
    </dgm:pt>
    <dgm:pt modelId="{0281D0FC-F028-4CA5-89F1-B7E18EAF2F9A}" type="pres">
      <dgm:prSet presAssocID="{CFED12D7-5E3A-46CE-AA0E-56001E71C520}" presName="childText" presStyleLbl="conFgAcc1" presStyleIdx="2" presStyleCnt="4">
        <dgm:presLayoutVars>
          <dgm:bulletEnabled val="1"/>
        </dgm:presLayoutVars>
      </dgm:prSet>
      <dgm:spPr/>
    </dgm:pt>
    <dgm:pt modelId="{0E7A266B-92FE-4A38-BE7B-42A37E57B45D}" type="pres">
      <dgm:prSet presAssocID="{833E1081-96D1-4377-986F-9240D533530C}" presName="spaceBetweenRectangles" presStyleCnt="0"/>
      <dgm:spPr/>
    </dgm:pt>
    <dgm:pt modelId="{03AC6AC2-E420-4047-B649-B0CBDE2AFD29}" type="pres">
      <dgm:prSet presAssocID="{5ECFB313-0FE7-4967-911B-0D1C320604F7}" presName="parentLin" presStyleCnt="0"/>
      <dgm:spPr/>
    </dgm:pt>
    <dgm:pt modelId="{E91CCFC5-CA0D-4FAE-8B8C-56CDD4A5EA08}" type="pres">
      <dgm:prSet presAssocID="{5ECFB313-0FE7-4967-911B-0D1C320604F7}" presName="parentLeftMargin" presStyleLbl="node1" presStyleIdx="2" presStyleCnt="4"/>
      <dgm:spPr/>
      <dgm:t>
        <a:bodyPr/>
        <a:lstStyle/>
        <a:p>
          <a:endParaRPr lang="en-US"/>
        </a:p>
      </dgm:t>
    </dgm:pt>
    <dgm:pt modelId="{778D8F67-62F9-4AA1-B351-BF7019518213}" type="pres">
      <dgm:prSet presAssocID="{5ECFB313-0FE7-4967-911B-0D1C320604F7}" presName="parentText" presStyleLbl="node1" presStyleIdx="3" presStyleCnt="4" custScaleX="113317">
        <dgm:presLayoutVars>
          <dgm:chMax val="0"/>
          <dgm:bulletEnabled val="1"/>
        </dgm:presLayoutVars>
      </dgm:prSet>
      <dgm:spPr/>
      <dgm:t>
        <a:bodyPr/>
        <a:lstStyle/>
        <a:p>
          <a:endParaRPr lang="en-US"/>
        </a:p>
      </dgm:t>
    </dgm:pt>
    <dgm:pt modelId="{CE5E7868-A3DD-42C9-9B13-1FC57A04C5E5}" type="pres">
      <dgm:prSet presAssocID="{5ECFB313-0FE7-4967-911B-0D1C320604F7}" presName="negativeSpace" presStyleCnt="0"/>
      <dgm:spPr/>
    </dgm:pt>
    <dgm:pt modelId="{277C9950-A132-4020-AAA8-71459C46E783}" type="pres">
      <dgm:prSet presAssocID="{5ECFB313-0FE7-4967-911B-0D1C320604F7}" presName="childText" presStyleLbl="conFgAcc1" presStyleIdx="3" presStyleCnt="4">
        <dgm:presLayoutVars>
          <dgm:bulletEnabled val="1"/>
        </dgm:presLayoutVars>
      </dgm:prSet>
      <dgm:spPr/>
    </dgm:pt>
  </dgm:ptLst>
  <dgm:cxnLst>
    <dgm:cxn modelId="{ED1774BC-1815-4486-A8AF-6763E0833BFA}" type="presOf" srcId="{CFED12D7-5E3A-46CE-AA0E-56001E71C520}" destId="{612D1EDC-33E8-49A1-95D0-C14AAE00255D}" srcOrd="0" destOrd="0" presId="urn:microsoft.com/office/officeart/2005/8/layout/list1"/>
    <dgm:cxn modelId="{15BFA9B3-5D04-4ABB-A95E-A07EAF6504E2}" type="presOf" srcId="{3281DABC-1867-4953-840C-9167CCD3493E}" destId="{E36B39FC-4810-49D4-B3EE-3449C9257FE7}" srcOrd="1" destOrd="0" presId="urn:microsoft.com/office/officeart/2005/8/layout/list1"/>
    <dgm:cxn modelId="{FD999F4A-D109-41C9-A723-C52F42C7DBFE}" type="presOf" srcId="{CFED12D7-5E3A-46CE-AA0E-56001E71C520}" destId="{27635EF8-F1FB-4226-9118-50D911292810}" srcOrd="1" destOrd="0" presId="urn:microsoft.com/office/officeart/2005/8/layout/list1"/>
    <dgm:cxn modelId="{8128926F-FEA0-4DE1-8B2F-BEDD9C5D875B}" type="presOf" srcId="{F44B6A06-E407-4CF8-A91A-610A27D5FB1F}" destId="{C64D5ED5-8AAD-49A0-8BFA-61A4BDA46B9B}" srcOrd="0" destOrd="0" presId="urn:microsoft.com/office/officeart/2005/8/layout/list1"/>
    <dgm:cxn modelId="{D3B6D751-351D-414B-9FC1-D3932C8DA6D7}" type="presOf" srcId="{F44B6A06-E407-4CF8-A91A-610A27D5FB1F}" destId="{CCA4A61A-CB7C-4EF8-95F4-19BBEF087117}" srcOrd="1" destOrd="0" presId="urn:microsoft.com/office/officeart/2005/8/layout/list1"/>
    <dgm:cxn modelId="{40E2A9BE-4FB8-4D51-9537-3A782285669E}" srcId="{8A8849D2-9EF9-4D3E-85A0-A3DD74EECA4C}" destId="{5ECFB313-0FE7-4967-911B-0D1C320604F7}" srcOrd="3" destOrd="0" parTransId="{58CF25EE-DD93-4085-8AA4-21F172F4B779}" sibTransId="{F16576CC-7E95-4C26-AD57-C6695C565750}"/>
    <dgm:cxn modelId="{1220FC21-3679-4FB1-A8C9-897C5B89AFDF}" srcId="{8A8849D2-9EF9-4D3E-85A0-A3DD74EECA4C}" destId="{CFED12D7-5E3A-46CE-AA0E-56001E71C520}" srcOrd="2" destOrd="0" parTransId="{6C60FAF0-9EE0-450B-91F0-0B079EDDADEF}" sibTransId="{833E1081-96D1-4377-986F-9240D533530C}"/>
    <dgm:cxn modelId="{556E2A35-825B-4B86-A7A3-338BAEEDC0B0}" type="presOf" srcId="{5ECFB313-0FE7-4967-911B-0D1C320604F7}" destId="{E91CCFC5-CA0D-4FAE-8B8C-56CDD4A5EA08}" srcOrd="0" destOrd="0" presId="urn:microsoft.com/office/officeart/2005/8/layout/list1"/>
    <dgm:cxn modelId="{DAA2D937-8AA4-4E73-8AC5-DE751E51A26E}" srcId="{8A8849D2-9EF9-4D3E-85A0-A3DD74EECA4C}" destId="{F44B6A06-E407-4CF8-A91A-610A27D5FB1F}" srcOrd="0" destOrd="0" parTransId="{9A06436A-092F-40A2-BCD4-98B9AB1AEAEC}" sibTransId="{B2D7EBF1-17C2-45C8-ADE8-F2446F753527}"/>
    <dgm:cxn modelId="{2D406753-E42A-4015-B7E0-C71FED5E3A9F}" type="presOf" srcId="{3281DABC-1867-4953-840C-9167CCD3493E}" destId="{6ECF6441-88E3-4F94-A289-67D31167BAD5}" srcOrd="0" destOrd="0" presId="urn:microsoft.com/office/officeart/2005/8/layout/list1"/>
    <dgm:cxn modelId="{9068CC65-CFD8-417B-B470-5ED42C361F03}" type="presOf" srcId="{8A8849D2-9EF9-4D3E-85A0-A3DD74EECA4C}" destId="{1641359F-C1DF-4354-B5CC-1A9ADA7B7111}" srcOrd="0" destOrd="0" presId="urn:microsoft.com/office/officeart/2005/8/layout/list1"/>
    <dgm:cxn modelId="{3952ABA0-D649-4327-A5AB-D9BD4A087CFC}" srcId="{8A8849D2-9EF9-4D3E-85A0-A3DD74EECA4C}" destId="{3281DABC-1867-4953-840C-9167CCD3493E}" srcOrd="1" destOrd="0" parTransId="{A94A44CC-18E1-4F95-A824-FDB1B76EE8B0}" sibTransId="{527DA1B6-525F-4EE4-9068-05D34D8A9857}"/>
    <dgm:cxn modelId="{0FEE6ABD-AC37-4CFA-9F28-C1DDA94EDA19}" type="presOf" srcId="{5ECFB313-0FE7-4967-911B-0D1C320604F7}" destId="{778D8F67-62F9-4AA1-B351-BF7019518213}" srcOrd="1" destOrd="0" presId="urn:microsoft.com/office/officeart/2005/8/layout/list1"/>
    <dgm:cxn modelId="{78994184-8FA2-4406-AF01-9749EFCBF834}" type="presParOf" srcId="{1641359F-C1DF-4354-B5CC-1A9ADA7B7111}" destId="{EFA9EE06-7F9A-499A-B7F6-6D50A83F51F6}" srcOrd="0" destOrd="0" presId="urn:microsoft.com/office/officeart/2005/8/layout/list1"/>
    <dgm:cxn modelId="{3935B18E-1C6E-48FF-9CE9-343955F35099}" type="presParOf" srcId="{EFA9EE06-7F9A-499A-B7F6-6D50A83F51F6}" destId="{C64D5ED5-8AAD-49A0-8BFA-61A4BDA46B9B}" srcOrd="0" destOrd="0" presId="urn:microsoft.com/office/officeart/2005/8/layout/list1"/>
    <dgm:cxn modelId="{4AB01A78-68E4-48E3-A3CA-DFB967807A34}" type="presParOf" srcId="{EFA9EE06-7F9A-499A-B7F6-6D50A83F51F6}" destId="{CCA4A61A-CB7C-4EF8-95F4-19BBEF087117}" srcOrd="1" destOrd="0" presId="urn:microsoft.com/office/officeart/2005/8/layout/list1"/>
    <dgm:cxn modelId="{F5DDE430-F708-4491-9CB0-FDBE4796272B}" type="presParOf" srcId="{1641359F-C1DF-4354-B5CC-1A9ADA7B7111}" destId="{EDD1C82E-5F77-4983-BE25-888B7AD1842F}" srcOrd="1" destOrd="0" presId="urn:microsoft.com/office/officeart/2005/8/layout/list1"/>
    <dgm:cxn modelId="{5A62CDA1-A315-46B4-90A2-877DA4CA028D}" type="presParOf" srcId="{1641359F-C1DF-4354-B5CC-1A9ADA7B7111}" destId="{77372A61-03CC-4FDC-B184-82B89F06F32C}" srcOrd="2" destOrd="0" presId="urn:microsoft.com/office/officeart/2005/8/layout/list1"/>
    <dgm:cxn modelId="{6A8BDD7E-D81A-40AD-97A5-C02F4887B052}" type="presParOf" srcId="{1641359F-C1DF-4354-B5CC-1A9ADA7B7111}" destId="{06EDA8EB-E9F0-4AEC-9012-739DC84C8D7B}" srcOrd="3" destOrd="0" presId="urn:microsoft.com/office/officeart/2005/8/layout/list1"/>
    <dgm:cxn modelId="{441B5436-3D1F-41A1-8C4E-FAFF4225CA40}" type="presParOf" srcId="{1641359F-C1DF-4354-B5CC-1A9ADA7B7111}" destId="{553D8BAA-248F-4A23-A78A-E56A993763F4}" srcOrd="4" destOrd="0" presId="urn:microsoft.com/office/officeart/2005/8/layout/list1"/>
    <dgm:cxn modelId="{548D8314-22A7-48DB-AEBA-31947225BA29}" type="presParOf" srcId="{553D8BAA-248F-4A23-A78A-E56A993763F4}" destId="{6ECF6441-88E3-4F94-A289-67D31167BAD5}" srcOrd="0" destOrd="0" presId="urn:microsoft.com/office/officeart/2005/8/layout/list1"/>
    <dgm:cxn modelId="{39BE7DD6-E238-4842-BEAE-935AC0A68131}" type="presParOf" srcId="{553D8BAA-248F-4A23-A78A-E56A993763F4}" destId="{E36B39FC-4810-49D4-B3EE-3449C9257FE7}" srcOrd="1" destOrd="0" presId="urn:microsoft.com/office/officeart/2005/8/layout/list1"/>
    <dgm:cxn modelId="{2CD9BA4A-DD2D-4CF3-9C10-40CBA0AFE2F1}" type="presParOf" srcId="{1641359F-C1DF-4354-B5CC-1A9ADA7B7111}" destId="{627E1ADA-7CE7-4B9C-B27D-5E1E06247845}" srcOrd="5" destOrd="0" presId="urn:microsoft.com/office/officeart/2005/8/layout/list1"/>
    <dgm:cxn modelId="{48BE5CAE-7FEC-4464-B28A-55C30CC1CDD8}" type="presParOf" srcId="{1641359F-C1DF-4354-B5CC-1A9ADA7B7111}" destId="{4E6B3524-F8FE-4CB2-BE9C-7F8ED19A485A}" srcOrd="6" destOrd="0" presId="urn:microsoft.com/office/officeart/2005/8/layout/list1"/>
    <dgm:cxn modelId="{334BD7B7-443E-4809-A4AE-821D8F0B51C7}" type="presParOf" srcId="{1641359F-C1DF-4354-B5CC-1A9ADA7B7111}" destId="{92175B57-1D23-40A9-AC87-D2782AD4783B}" srcOrd="7" destOrd="0" presId="urn:microsoft.com/office/officeart/2005/8/layout/list1"/>
    <dgm:cxn modelId="{3ABC1945-0FC7-44B9-B818-8131B7CF3797}" type="presParOf" srcId="{1641359F-C1DF-4354-B5CC-1A9ADA7B7111}" destId="{FDB26461-6284-4859-A6E1-CD9B5F4FF5C1}" srcOrd="8" destOrd="0" presId="urn:microsoft.com/office/officeart/2005/8/layout/list1"/>
    <dgm:cxn modelId="{6C3E56FC-765B-4121-80E9-0FF6D111475E}" type="presParOf" srcId="{FDB26461-6284-4859-A6E1-CD9B5F4FF5C1}" destId="{612D1EDC-33E8-49A1-95D0-C14AAE00255D}" srcOrd="0" destOrd="0" presId="urn:microsoft.com/office/officeart/2005/8/layout/list1"/>
    <dgm:cxn modelId="{10B1A98C-F1D9-4A87-9DFD-CC23E8EB3AAB}" type="presParOf" srcId="{FDB26461-6284-4859-A6E1-CD9B5F4FF5C1}" destId="{27635EF8-F1FB-4226-9118-50D911292810}" srcOrd="1" destOrd="0" presId="urn:microsoft.com/office/officeart/2005/8/layout/list1"/>
    <dgm:cxn modelId="{5CAD06EB-C43D-424F-BBA0-4FCA1982B7DF}" type="presParOf" srcId="{1641359F-C1DF-4354-B5CC-1A9ADA7B7111}" destId="{8FD8ABFC-3FCB-409B-88AB-5BDE51E8F18A}" srcOrd="9" destOrd="0" presId="urn:microsoft.com/office/officeart/2005/8/layout/list1"/>
    <dgm:cxn modelId="{F91D0B7D-B9E1-4E2F-B602-CA60F3CA1BB1}" type="presParOf" srcId="{1641359F-C1DF-4354-B5CC-1A9ADA7B7111}" destId="{0281D0FC-F028-4CA5-89F1-B7E18EAF2F9A}" srcOrd="10" destOrd="0" presId="urn:microsoft.com/office/officeart/2005/8/layout/list1"/>
    <dgm:cxn modelId="{276D671D-8ADC-4B72-81FF-D04556B16C06}" type="presParOf" srcId="{1641359F-C1DF-4354-B5CC-1A9ADA7B7111}" destId="{0E7A266B-92FE-4A38-BE7B-42A37E57B45D}" srcOrd="11" destOrd="0" presId="urn:microsoft.com/office/officeart/2005/8/layout/list1"/>
    <dgm:cxn modelId="{A894AB45-A9D3-4C4C-ACED-50FD987E0BAA}" type="presParOf" srcId="{1641359F-C1DF-4354-B5CC-1A9ADA7B7111}" destId="{03AC6AC2-E420-4047-B649-B0CBDE2AFD29}" srcOrd="12" destOrd="0" presId="urn:microsoft.com/office/officeart/2005/8/layout/list1"/>
    <dgm:cxn modelId="{25499DF8-1936-4586-AF39-EC52313FA860}" type="presParOf" srcId="{03AC6AC2-E420-4047-B649-B0CBDE2AFD29}" destId="{E91CCFC5-CA0D-4FAE-8B8C-56CDD4A5EA08}" srcOrd="0" destOrd="0" presId="urn:microsoft.com/office/officeart/2005/8/layout/list1"/>
    <dgm:cxn modelId="{E226BAB5-D058-4F87-A1F1-A12CD66F36EA}" type="presParOf" srcId="{03AC6AC2-E420-4047-B649-B0CBDE2AFD29}" destId="{778D8F67-62F9-4AA1-B351-BF7019518213}" srcOrd="1" destOrd="0" presId="urn:microsoft.com/office/officeart/2005/8/layout/list1"/>
    <dgm:cxn modelId="{6B0D8E76-D3A2-434A-9FBE-536CE6082704}" type="presParOf" srcId="{1641359F-C1DF-4354-B5CC-1A9ADA7B7111}" destId="{CE5E7868-A3DD-42C9-9B13-1FC57A04C5E5}" srcOrd="13" destOrd="0" presId="urn:microsoft.com/office/officeart/2005/8/layout/list1"/>
    <dgm:cxn modelId="{F1B176F2-E30B-4D29-BEE0-0C3C67E22480}" type="presParOf" srcId="{1641359F-C1DF-4354-B5CC-1A9ADA7B7111}" destId="{277C9950-A132-4020-AAA8-71459C46E783}"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E9081-15A7-4600-B3D7-C95BE4959CD2}">
      <dsp:nvSpPr>
        <dsp:cNvPr id="0" name=""/>
        <dsp:cNvSpPr/>
      </dsp:nvSpPr>
      <dsp:spPr>
        <a:xfrm>
          <a:off x="0" y="27733"/>
          <a:ext cx="8229600" cy="79150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029" sz="3300" b="1" kern="1200" dirty="0" smtClean="0"/>
            <a:t>Factoring</a:t>
          </a:r>
          <a:endParaRPr lang="en-029" sz="3300" b="1" kern="1200" dirty="0"/>
        </a:p>
      </dsp:txBody>
      <dsp:txXfrm>
        <a:off x="38638" y="66371"/>
        <a:ext cx="8152324" cy="714229"/>
      </dsp:txXfrm>
    </dsp:sp>
    <dsp:sp modelId="{AFFF508E-0514-4749-A206-0FBBFC3C3253}">
      <dsp:nvSpPr>
        <dsp:cNvPr id="0" name=""/>
        <dsp:cNvSpPr/>
      </dsp:nvSpPr>
      <dsp:spPr>
        <a:xfrm>
          <a:off x="0" y="819238"/>
          <a:ext cx="8229600"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The purchase of credit worthy accounts receivable (by a financier) in exchange for immediate cash.</a:t>
          </a:r>
          <a:endParaRPr lang="en-029" sz="2600" kern="1200" dirty="0"/>
        </a:p>
      </dsp:txBody>
      <dsp:txXfrm>
        <a:off x="0" y="819238"/>
        <a:ext cx="8229600" cy="819720"/>
      </dsp:txXfrm>
    </dsp:sp>
    <dsp:sp modelId="{3BD70EB0-3382-41DE-91E5-1AD5F13C8887}">
      <dsp:nvSpPr>
        <dsp:cNvPr id="0" name=""/>
        <dsp:cNvSpPr/>
      </dsp:nvSpPr>
      <dsp:spPr>
        <a:xfrm>
          <a:off x="0" y="1638958"/>
          <a:ext cx="8229600" cy="79150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029" sz="3300" b="1" kern="1200" dirty="0" smtClean="0"/>
            <a:t>Purchase Order Financing</a:t>
          </a:r>
          <a:endParaRPr lang="en-029" sz="3300" b="1" kern="1200" dirty="0"/>
        </a:p>
      </dsp:txBody>
      <dsp:txXfrm>
        <a:off x="38638" y="1677596"/>
        <a:ext cx="8152324" cy="714229"/>
      </dsp:txXfrm>
    </dsp:sp>
    <dsp:sp modelId="{C787DF8C-D95C-4AC4-A371-B54FE17EC342}">
      <dsp:nvSpPr>
        <dsp:cNvPr id="0" name=""/>
        <dsp:cNvSpPr/>
      </dsp:nvSpPr>
      <dsp:spPr>
        <a:xfrm>
          <a:off x="0" y="2430463"/>
          <a:ext cx="8229600" cy="1504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Similar to Factoring, but goes one step further. The financier guarantees the order of a buyer by paying for the product to be manufactured, then taking their </a:t>
          </a:r>
          <a:r>
            <a:rPr lang="en-US" sz="2600" kern="1200" dirty="0" smtClean="0"/>
            <a:t>cut.</a:t>
          </a:r>
          <a:endParaRPr lang="en-029" sz="2600" kern="1200" dirty="0"/>
        </a:p>
      </dsp:txBody>
      <dsp:txXfrm>
        <a:off x="0" y="2430463"/>
        <a:ext cx="8229600" cy="1504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72A61-03CC-4FDC-B184-82B89F06F32C}">
      <dsp:nvSpPr>
        <dsp:cNvPr id="0" name=""/>
        <dsp:cNvSpPr/>
      </dsp:nvSpPr>
      <dsp:spPr>
        <a:xfrm>
          <a:off x="0" y="302481"/>
          <a:ext cx="4495800"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A4A61A-CB7C-4EF8-95F4-19BBEF087117}">
      <dsp:nvSpPr>
        <dsp:cNvPr id="0" name=""/>
        <dsp:cNvSpPr/>
      </dsp:nvSpPr>
      <dsp:spPr>
        <a:xfrm>
          <a:off x="224790" y="7281"/>
          <a:ext cx="3566122"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lvl="0" algn="l" defTabSz="889000">
            <a:lnSpc>
              <a:spcPct val="90000"/>
            </a:lnSpc>
            <a:spcBef>
              <a:spcPct val="0"/>
            </a:spcBef>
            <a:spcAft>
              <a:spcPct val="35000"/>
            </a:spcAft>
          </a:pPr>
          <a:r>
            <a:rPr lang="en-029" sz="2000" b="1" kern="1200" dirty="0" smtClean="0"/>
            <a:t>Attractive &amp; Engaging Story</a:t>
          </a:r>
          <a:endParaRPr lang="en-029" sz="2000" b="1" kern="1200" dirty="0"/>
        </a:p>
      </dsp:txBody>
      <dsp:txXfrm>
        <a:off x="253611" y="36102"/>
        <a:ext cx="3508480" cy="532758"/>
      </dsp:txXfrm>
    </dsp:sp>
    <dsp:sp modelId="{4E6B3524-F8FE-4CB2-BE9C-7F8ED19A485A}">
      <dsp:nvSpPr>
        <dsp:cNvPr id="0" name=""/>
        <dsp:cNvSpPr/>
      </dsp:nvSpPr>
      <dsp:spPr>
        <a:xfrm>
          <a:off x="0" y="1209681"/>
          <a:ext cx="4495800" cy="504000"/>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E36B39FC-4810-49D4-B3EE-3449C9257FE7}">
      <dsp:nvSpPr>
        <dsp:cNvPr id="0" name=""/>
        <dsp:cNvSpPr/>
      </dsp:nvSpPr>
      <dsp:spPr>
        <a:xfrm>
          <a:off x="224790" y="914481"/>
          <a:ext cx="3566153" cy="59040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lvl="0" algn="l" defTabSz="889000">
            <a:lnSpc>
              <a:spcPct val="90000"/>
            </a:lnSpc>
            <a:spcBef>
              <a:spcPct val="0"/>
            </a:spcBef>
            <a:spcAft>
              <a:spcPct val="35000"/>
            </a:spcAft>
          </a:pPr>
          <a:r>
            <a:rPr lang="en-029" sz="2000" b="1" kern="1200" dirty="0" smtClean="0"/>
            <a:t>Use videos, images and photos</a:t>
          </a:r>
          <a:endParaRPr lang="en-029" sz="2000" b="1" kern="1200" dirty="0"/>
        </a:p>
      </dsp:txBody>
      <dsp:txXfrm>
        <a:off x="253611" y="943302"/>
        <a:ext cx="3508511" cy="532758"/>
      </dsp:txXfrm>
    </dsp:sp>
    <dsp:sp modelId="{0281D0FC-F028-4CA5-89F1-B7E18EAF2F9A}">
      <dsp:nvSpPr>
        <dsp:cNvPr id="0" name=""/>
        <dsp:cNvSpPr/>
      </dsp:nvSpPr>
      <dsp:spPr>
        <a:xfrm>
          <a:off x="0" y="2116881"/>
          <a:ext cx="4495800" cy="50400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27635EF8-F1FB-4226-9118-50D911292810}">
      <dsp:nvSpPr>
        <dsp:cNvPr id="0" name=""/>
        <dsp:cNvSpPr/>
      </dsp:nvSpPr>
      <dsp:spPr>
        <a:xfrm>
          <a:off x="224790" y="1821681"/>
          <a:ext cx="3566153" cy="59040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lvl="0" algn="l" defTabSz="889000">
            <a:lnSpc>
              <a:spcPct val="90000"/>
            </a:lnSpc>
            <a:spcBef>
              <a:spcPct val="0"/>
            </a:spcBef>
            <a:spcAft>
              <a:spcPct val="35000"/>
            </a:spcAft>
          </a:pPr>
          <a:r>
            <a:rPr lang="en-029" sz="2000" b="1" kern="1200" dirty="0" smtClean="0"/>
            <a:t>Network</a:t>
          </a:r>
          <a:endParaRPr lang="en-029" sz="2000" b="1" kern="1200" dirty="0"/>
        </a:p>
      </dsp:txBody>
      <dsp:txXfrm>
        <a:off x="253611" y="1850502"/>
        <a:ext cx="3508511" cy="532758"/>
      </dsp:txXfrm>
    </dsp:sp>
    <dsp:sp modelId="{277C9950-A132-4020-AAA8-71459C46E783}">
      <dsp:nvSpPr>
        <dsp:cNvPr id="0" name=""/>
        <dsp:cNvSpPr/>
      </dsp:nvSpPr>
      <dsp:spPr>
        <a:xfrm>
          <a:off x="0" y="3024081"/>
          <a:ext cx="4495800" cy="5040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778D8F67-62F9-4AA1-B351-BF7019518213}">
      <dsp:nvSpPr>
        <dsp:cNvPr id="0" name=""/>
        <dsp:cNvSpPr/>
      </dsp:nvSpPr>
      <dsp:spPr>
        <a:xfrm>
          <a:off x="224790" y="2728881"/>
          <a:ext cx="3566153" cy="5904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lvl="0" algn="l" defTabSz="889000">
            <a:lnSpc>
              <a:spcPct val="90000"/>
            </a:lnSpc>
            <a:spcBef>
              <a:spcPct val="0"/>
            </a:spcBef>
            <a:spcAft>
              <a:spcPct val="35000"/>
            </a:spcAft>
          </a:pPr>
          <a:r>
            <a:rPr lang="en-029" sz="2000" b="1" kern="1200" dirty="0" smtClean="0"/>
            <a:t>Recognition of Lenders/Givers</a:t>
          </a:r>
          <a:endParaRPr lang="en-029" sz="2000" b="1" kern="1200" dirty="0"/>
        </a:p>
      </dsp:txBody>
      <dsp:txXfrm>
        <a:off x="253611" y="2757702"/>
        <a:ext cx="3508511"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649" cy="465138"/>
          </a:xfrm>
          <a:prstGeom prst="rect">
            <a:avLst/>
          </a:prstGeom>
        </p:spPr>
        <p:txBody>
          <a:bodyPr vert="horz" lIns="91440" tIns="45720" rIns="91440" bIns="45720" rtlCol="0"/>
          <a:lstStyle>
            <a:lvl1pPr algn="l">
              <a:defRPr sz="1200"/>
            </a:lvl1pPr>
          </a:lstStyle>
          <a:p>
            <a:endParaRPr lang="en-JM"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725FCD22-9E74-4DF1-A689-236FF388D0F0}" type="datetimeFigureOut">
              <a:rPr lang="en-JM" smtClean="0"/>
              <a:t>10/11/2015</a:t>
            </a:fld>
            <a:endParaRPr lang="en-JM" dirty="0"/>
          </a:p>
        </p:txBody>
      </p:sp>
      <p:sp>
        <p:nvSpPr>
          <p:cNvPr id="4" name="Footer Placeholder 3"/>
          <p:cNvSpPr>
            <a:spLocks noGrp="1"/>
          </p:cNvSpPr>
          <p:nvPr>
            <p:ph type="ftr" sz="quarter" idx="2"/>
          </p:nvPr>
        </p:nvSpPr>
        <p:spPr>
          <a:xfrm>
            <a:off x="2" y="8829675"/>
            <a:ext cx="3038649" cy="465138"/>
          </a:xfrm>
          <a:prstGeom prst="rect">
            <a:avLst/>
          </a:prstGeom>
        </p:spPr>
        <p:txBody>
          <a:bodyPr vert="horz" lIns="91440" tIns="45720" rIns="91440" bIns="45720" rtlCol="0" anchor="b"/>
          <a:lstStyle>
            <a:lvl1pPr algn="l">
              <a:defRPr sz="1200"/>
            </a:lvl1pPr>
          </a:lstStyle>
          <a:p>
            <a:endParaRPr lang="en-JM"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CF420046-2DA6-4302-89FF-305CA9EB8FE2}" type="slidenum">
              <a:rPr lang="en-JM" smtClean="0"/>
              <a:t>‹#›</a:t>
            </a:fld>
            <a:endParaRPr lang="en-JM" dirty="0"/>
          </a:p>
        </p:txBody>
      </p:sp>
    </p:spTree>
    <p:extLst>
      <p:ext uri="{BB962C8B-B14F-4D97-AF65-F5344CB8AC3E}">
        <p14:creationId xmlns:p14="http://schemas.microsoft.com/office/powerpoint/2010/main" val="2946371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42" y="0"/>
            <a:ext cx="3037840" cy="464820"/>
          </a:xfrm>
          <a:prstGeom prst="rect">
            <a:avLst/>
          </a:prstGeom>
        </p:spPr>
        <p:txBody>
          <a:bodyPr vert="horz" lIns="92446" tIns="46223" rIns="92446" bIns="46223" rtlCol="0"/>
          <a:lstStyle>
            <a:lvl1pPr algn="r">
              <a:defRPr sz="1200"/>
            </a:lvl1pPr>
          </a:lstStyle>
          <a:p>
            <a:fld id="{D7895DA6-6E42-47D8-BBA1-76A0B1211CED}" type="datetimeFigureOut">
              <a:rPr lang="en-US" smtClean="0"/>
              <a:t>11/10/2015</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7"/>
            <a:ext cx="3037840" cy="464820"/>
          </a:xfrm>
          <a:prstGeom prst="rect">
            <a:avLst/>
          </a:prstGeom>
        </p:spPr>
        <p:txBody>
          <a:bodyPr vert="horz" lIns="92446" tIns="46223" rIns="92446" bIns="46223" rtlCol="0" anchor="b"/>
          <a:lstStyle>
            <a:lvl1pPr algn="r">
              <a:defRPr sz="1200"/>
            </a:lvl1pPr>
          </a:lstStyle>
          <a:p>
            <a:fld id="{EC232442-DC34-451D-91BD-3E98C502ACF1}" type="slidenum">
              <a:rPr lang="en-US" smtClean="0"/>
              <a:t>‹#›</a:t>
            </a:fld>
            <a:endParaRPr lang="en-US" dirty="0"/>
          </a:p>
        </p:txBody>
      </p:sp>
    </p:spTree>
    <p:extLst>
      <p:ext uri="{BB962C8B-B14F-4D97-AF65-F5344CB8AC3E}">
        <p14:creationId xmlns:p14="http://schemas.microsoft.com/office/powerpoint/2010/main" val="3937640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ladies and gentlemen. My name is Daynie Binns Brackett.</a:t>
            </a:r>
            <a:r>
              <a:rPr lang="en-US" baseline="0" dirty="0" smtClean="0"/>
              <a:t> I am a Consulting Officer in the Export Market Department</a:t>
            </a:r>
            <a:r>
              <a:rPr lang="en-US" dirty="0" smtClean="0"/>
              <a:t>. </a:t>
            </a:r>
          </a:p>
          <a:p>
            <a:endParaRPr lang="en-US" dirty="0" smtClean="0"/>
          </a:p>
          <a:p>
            <a:r>
              <a:rPr lang="en-US" dirty="0" smtClean="0"/>
              <a:t>You</a:t>
            </a:r>
            <a:r>
              <a:rPr lang="en-US" baseline="0" dirty="0" smtClean="0"/>
              <a:t> may be aware </a:t>
            </a:r>
            <a:r>
              <a:rPr lang="en-US" dirty="0" smtClean="0"/>
              <a:t>of some of the more traditional methods of financing your business, for instance, bank loans and investors are common solutions. However, in some cases an entrepreneur simply may not want to bring on investors or cannot secure a loan. Today,</a:t>
            </a:r>
            <a:r>
              <a:rPr lang="en-US" baseline="0" dirty="0" smtClean="0"/>
              <a:t> I will</a:t>
            </a:r>
            <a:r>
              <a:rPr lang="en-US" dirty="0" smtClean="0"/>
              <a:t> give you some information on the more nontraditional options that are available to finance your business and your exports.</a:t>
            </a:r>
            <a:endParaRPr lang="en-US" dirty="0"/>
          </a:p>
        </p:txBody>
      </p:sp>
      <p:sp>
        <p:nvSpPr>
          <p:cNvPr id="4" name="Slide Number Placeholder 3"/>
          <p:cNvSpPr>
            <a:spLocks noGrp="1"/>
          </p:cNvSpPr>
          <p:nvPr>
            <p:ph type="sldNum" sz="quarter" idx="10"/>
          </p:nvPr>
        </p:nvSpPr>
        <p:spPr/>
        <p:txBody>
          <a:bodyPr/>
          <a:lstStyle/>
          <a:p>
            <a:fld id="{EC232442-DC34-451D-91BD-3E98C502ACF1}" type="slidenum">
              <a:rPr lang="en-US" smtClean="0"/>
              <a:t>1</a:t>
            </a:fld>
            <a:endParaRPr lang="en-US" dirty="0"/>
          </a:p>
        </p:txBody>
      </p:sp>
    </p:spTree>
    <p:extLst>
      <p:ext uri="{BB962C8B-B14F-4D97-AF65-F5344CB8AC3E}">
        <p14:creationId xmlns:p14="http://schemas.microsoft.com/office/powerpoint/2010/main" val="557799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Now this one is a favourite for most, because it is often considered to be free money. and who doesn’t love free money?</a:t>
            </a:r>
          </a:p>
          <a:p>
            <a:endParaRPr lang="en-029" sz="1400" dirty="0" smtClean="0"/>
          </a:p>
          <a:p>
            <a:r>
              <a:rPr lang="en-029" b="1" dirty="0" smtClean="0"/>
              <a:t>Grants are non payable financing provided by government, non-profits or other organizations to eligible applicant.</a:t>
            </a:r>
          </a:p>
          <a:p>
            <a:endParaRPr lang="en-029" b="1" dirty="0"/>
          </a:p>
          <a:p>
            <a:r>
              <a:rPr lang="en-029" b="1" dirty="0" smtClean="0"/>
              <a:t>They usually target specific industries/sectors</a:t>
            </a:r>
          </a:p>
          <a:p>
            <a:endParaRPr lang="en-029" b="1" dirty="0"/>
          </a:p>
          <a:p>
            <a:r>
              <a:rPr lang="en-029" b="1" dirty="0" smtClean="0"/>
              <a:t>They are highly competitive and required extensive reporting and tracking on how funds are used</a:t>
            </a:r>
          </a:p>
          <a:p>
            <a:endParaRPr lang="en-029" b="1" dirty="0"/>
          </a:p>
          <a:p>
            <a:r>
              <a:rPr lang="en-029" b="1" dirty="0" smtClean="0"/>
              <a:t>And they are usually available on a reimbursable basis</a:t>
            </a:r>
          </a:p>
          <a:p>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10</a:t>
            </a:fld>
            <a:endParaRPr lang="en-US" dirty="0"/>
          </a:p>
        </p:txBody>
      </p:sp>
    </p:spTree>
    <p:extLst>
      <p:ext uri="{BB962C8B-B14F-4D97-AF65-F5344CB8AC3E}">
        <p14:creationId xmlns:p14="http://schemas.microsoft.com/office/powerpoint/2010/main" val="242510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Award programmes are similar to grants but usually there isn’t any cash prize. Instead, participants receive in-kind benefits like marketing support, mentoring and cost savings. The one that comes to mind is JAMPRO’s Export Max Programme, which offers capacity building and market penetration support to participants with an objective of entering new markets and increasing export sales.</a:t>
            </a:r>
          </a:p>
          <a:p>
            <a:endParaRPr lang="en-029" dirty="0" smtClean="0"/>
          </a:p>
          <a:p>
            <a:r>
              <a:rPr lang="en-029" sz="1400" dirty="0" smtClean="0"/>
              <a:t>And the final alternative I want to give to you today is this…</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11</a:t>
            </a:fld>
            <a:endParaRPr lang="en-US" dirty="0"/>
          </a:p>
        </p:txBody>
      </p:sp>
    </p:spTree>
    <p:extLst>
      <p:ext uri="{BB962C8B-B14F-4D97-AF65-F5344CB8AC3E}">
        <p14:creationId xmlns:p14="http://schemas.microsoft.com/office/powerpoint/2010/main" val="738721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b="1" dirty="0" smtClean="0"/>
              <a:t>How about asking your customers to fund your business?</a:t>
            </a:r>
          </a:p>
          <a:p>
            <a:endParaRPr lang="en-029" dirty="0" smtClean="0"/>
          </a:p>
          <a:p>
            <a:r>
              <a:rPr lang="en-029" sz="1400" dirty="0" smtClean="0"/>
              <a:t>Can somebody tell me how?</a:t>
            </a:r>
          </a:p>
        </p:txBody>
      </p:sp>
      <p:sp>
        <p:nvSpPr>
          <p:cNvPr id="4" name="Slide Number Placeholder 3"/>
          <p:cNvSpPr>
            <a:spLocks noGrp="1"/>
          </p:cNvSpPr>
          <p:nvPr>
            <p:ph type="sldNum" sz="quarter" idx="10"/>
          </p:nvPr>
        </p:nvSpPr>
        <p:spPr/>
        <p:txBody>
          <a:bodyPr/>
          <a:lstStyle/>
          <a:p>
            <a:fld id="{EC232442-DC34-451D-91BD-3E98C502ACF1}" type="slidenum">
              <a:rPr lang="en-US" smtClean="0"/>
              <a:t>12</a:t>
            </a:fld>
            <a:endParaRPr lang="en-US" dirty="0"/>
          </a:p>
        </p:txBody>
      </p:sp>
    </p:spTree>
    <p:extLst>
      <p:ext uri="{BB962C8B-B14F-4D97-AF65-F5344CB8AC3E}">
        <p14:creationId xmlns:p14="http://schemas.microsoft.com/office/powerpoint/2010/main" val="308220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brings</a:t>
            </a:r>
            <a:r>
              <a:rPr lang="en-US" baseline="0" dirty="0" smtClean="0"/>
              <a:t> me to end of my presentation. Remember that business in general often requires you to think outside of the box, or in the box for tha</a:t>
            </a:r>
            <a:r>
              <a:rPr lang="en-US" dirty="0" smtClean="0"/>
              <a:t>t matter. Bear in mind that as with any financial decision, the options presented here have multiple benefits and risks that must be thoughtfully explored.</a:t>
            </a:r>
          </a:p>
          <a:p>
            <a:endParaRPr lang="en-US" dirty="0"/>
          </a:p>
          <a:p>
            <a:r>
              <a:rPr lang="en-US" dirty="0" smtClean="0"/>
              <a:t>Thank you.</a:t>
            </a:r>
            <a:endParaRPr lang="en-US" dirty="0"/>
          </a:p>
        </p:txBody>
      </p:sp>
      <p:sp>
        <p:nvSpPr>
          <p:cNvPr id="4" name="Slide Number Placeholder 3"/>
          <p:cNvSpPr>
            <a:spLocks noGrp="1"/>
          </p:cNvSpPr>
          <p:nvPr>
            <p:ph type="sldNum" sz="quarter" idx="10"/>
          </p:nvPr>
        </p:nvSpPr>
        <p:spPr/>
        <p:txBody>
          <a:bodyPr/>
          <a:lstStyle/>
          <a:p>
            <a:fld id="{EC232442-DC34-451D-91BD-3E98C502ACF1}" type="slidenum">
              <a:rPr lang="en-US" smtClean="0"/>
              <a:t>13</a:t>
            </a:fld>
            <a:endParaRPr lang="en-US" dirty="0"/>
          </a:p>
        </p:txBody>
      </p:sp>
    </p:spTree>
    <p:extLst>
      <p:ext uri="{BB962C8B-B14F-4D97-AF65-F5344CB8AC3E}">
        <p14:creationId xmlns:p14="http://schemas.microsoft.com/office/powerpoint/2010/main" val="325954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dirty="0" smtClean="0"/>
              <a:t>I’ll be looking at the difference between local and international transactions. The financing challenges that SMEs face and then I will delve into some alternative financing options that you may consider.</a:t>
            </a:r>
          </a:p>
          <a:p>
            <a:endParaRPr lang="en-US" dirty="0"/>
          </a:p>
        </p:txBody>
      </p:sp>
      <p:sp>
        <p:nvSpPr>
          <p:cNvPr id="4" name="Slide Number Placeholder 3"/>
          <p:cNvSpPr>
            <a:spLocks noGrp="1"/>
          </p:cNvSpPr>
          <p:nvPr>
            <p:ph type="sldNum" sz="quarter" idx="10"/>
          </p:nvPr>
        </p:nvSpPr>
        <p:spPr/>
        <p:txBody>
          <a:bodyPr/>
          <a:lstStyle/>
          <a:p>
            <a:fld id="{EC232442-DC34-451D-91BD-3E98C502ACF1}" type="slidenum">
              <a:rPr lang="en-US" smtClean="0"/>
              <a:t>2</a:t>
            </a:fld>
            <a:endParaRPr lang="en-US" dirty="0"/>
          </a:p>
        </p:txBody>
      </p:sp>
    </p:spTree>
    <p:extLst>
      <p:ext uri="{BB962C8B-B14F-4D97-AF65-F5344CB8AC3E}">
        <p14:creationId xmlns:p14="http://schemas.microsoft.com/office/powerpoint/2010/main" val="266305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Exporting generally requires more cash than local transactions do. Why is this so? </a:t>
            </a:r>
          </a:p>
          <a:p>
            <a:endParaRPr lang="en-029" dirty="0"/>
          </a:p>
          <a:p>
            <a:r>
              <a:rPr lang="en-029" b="1" dirty="0" smtClean="0"/>
              <a:t>Well, the trade or transaction cycle is typically longer for export than for local trade. </a:t>
            </a:r>
          </a:p>
          <a:p>
            <a:r>
              <a:rPr lang="en-029" b="1" dirty="0" smtClean="0"/>
              <a:t>Also, international transactions usually involve risks not present in local transactions example shipping and customs. So export transactions therefore require more cash resources than local transactions.</a:t>
            </a:r>
          </a:p>
          <a:p>
            <a:endParaRPr lang="en-029" dirty="0" smtClean="0"/>
          </a:p>
          <a:p>
            <a:r>
              <a:rPr lang="en-US" dirty="0" smtClean="0"/>
              <a:t>Exporting activities may also generate additional variable trade costs due to shipping, duties and freight insurance, some of which are incurred before export revenue is realized. In addition, cross-border delivery can take longer to complete than domestic orders, increasing the need for working capital requirements relative to those of firms that sell only domestically. For example, ocean transit shipping times can be as long as several weeks, during which the exporting firm typically would be waiting for payment</a:t>
            </a:r>
            <a:endParaRPr lang="en-029" dirty="0" smtClean="0"/>
          </a:p>
          <a:p>
            <a:endParaRPr lang="en-029" dirty="0"/>
          </a:p>
          <a:p>
            <a:r>
              <a:rPr lang="en-029" sz="1400" dirty="0" smtClean="0"/>
              <a:t>But then, this creates a further problem for SMEs because</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3</a:t>
            </a:fld>
            <a:endParaRPr lang="en-US" dirty="0"/>
          </a:p>
        </p:txBody>
      </p:sp>
    </p:spTree>
    <p:extLst>
      <p:ext uri="{BB962C8B-B14F-4D97-AF65-F5344CB8AC3E}">
        <p14:creationId xmlns:p14="http://schemas.microsoft.com/office/powerpoint/2010/main" val="26716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Why Use Export Financing?</a:t>
            </a:r>
          </a:p>
          <a:p>
            <a:r>
              <a:rPr lang="en-US" sz="1200" b="1" i="0" kern="1200" dirty="0" smtClean="0">
                <a:solidFill>
                  <a:schemeClr val="tx1"/>
                </a:solidFill>
                <a:effectLst/>
                <a:latin typeface="+mn-lt"/>
                <a:ea typeface="+mn-ea"/>
                <a:cs typeface="+mn-cs"/>
              </a:rPr>
              <a:t>Expansion-</a:t>
            </a:r>
            <a:r>
              <a:rPr lang="en-US" sz="1200" b="0" i="0" kern="1200" dirty="0" smtClean="0">
                <a:solidFill>
                  <a:schemeClr val="tx1"/>
                </a:solidFill>
                <a:effectLst/>
                <a:latin typeface="+mn-lt"/>
                <a:ea typeface="+mn-ea"/>
                <a:cs typeface="+mn-cs"/>
              </a:rPr>
              <a:t> Assists your business in increasing its market share with limited risk.</a:t>
            </a:r>
          </a:p>
          <a:p>
            <a:r>
              <a:rPr lang="en-US" sz="1200" b="1" i="0" kern="1200" dirty="0" smtClean="0">
                <a:solidFill>
                  <a:schemeClr val="tx1"/>
                </a:solidFill>
                <a:effectLst/>
                <a:latin typeface="+mn-lt"/>
                <a:ea typeface="+mn-ea"/>
                <a:cs typeface="+mn-cs"/>
              </a:rPr>
              <a:t>Simplicity-</a:t>
            </a:r>
            <a:r>
              <a:rPr lang="en-US" sz="1200" b="0" i="0" kern="1200" dirty="0" smtClean="0">
                <a:solidFill>
                  <a:schemeClr val="tx1"/>
                </a:solidFill>
                <a:effectLst/>
                <a:latin typeface="+mn-lt"/>
                <a:ea typeface="+mn-ea"/>
                <a:cs typeface="+mn-cs"/>
              </a:rPr>
              <a:t> Fast turnaround time &amp; less paperwork. With Export financing there usually is no importer underwriting.</a:t>
            </a:r>
          </a:p>
          <a:p>
            <a:r>
              <a:rPr lang="en-US" sz="1200" b="1" i="0" kern="1200" dirty="0" smtClean="0">
                <a:solidFill>
                  <a:schemeClr val="tx1"/>
                </a:solidFill>
                <a:effectLst/>
                <a:latin typeface="+mn-lt"/>
                <a:ea typeface="+mn-ea"/>
                <a:cs typeface="+mn-cs"/>
              </a:rPr>
              <a:t>Increase Sales-</a:t>
            </a:r>
            <a:r>
              <a:rPr lang="en-US" sz="1200" b="0" i="0" kern="1200" dirty="0" smtClean="0">
                <a:solidFill>
                  <a:schemeClr val="tx1"/>
                </a:solidFill>
                <a:effectLst/>
                <a:latin typeface="+mn-lt"/>
                <a:ea typeface="+mn-ea"/>
                <a:cs typeface="+mn-cs"/>
              </a:rPr>
              <a:t> Export Financing allows flexible credit terms to international buyers which can increase your export sales. Export Financing can be arranged for up to 65% with a promissory note from the Importer - or 98% with a Letter of Credit. This can provide you with sufficient financial strength to sell larger orders than you normally would.</a:t>
            </a:r>
          </a:p>
          <a:p>
            <a:r>
              <a:rPr lang="en-US" sz="1200" b="1" i="0" kern="1200" dirty="0" smtClean="0">
                <a:solidFill>
                  <a:schemeClr val="tx1"/>
                </a:solidFill>
                <a:effectLst/>
                <a:latin typeface="+mn-lt"/>
                <a:ea typeface="+mn-ea"/>
                <a:cs typeface="+mn-cs"/>
              </a:rPr>
              <a:t>Options-</a:t>
            </a:r>
            <a:r>
              <a:rPr lang="en-US" sz="1200" b="0" i="0" kern="1200" dirty="0" smtClean="0">
                <a:solidFill>
                  <a:schemeClr val="tx1"/>
                </a:solidFill>
                <a:effectLst/>
                <a:latin typeface="+mn-lt"/>
                <a:ea typeface="+mn-ea"/>
                <a:cs typeface="+mn-cs"/>
              </a:rPr>
              <a:t> Allows a funding option for companies which may not qualify for traditional financial backing of its foreign receivables. Exporting financing may be on an OPEN Invoice (with 65% coverage) for your international buyers - allowing your customers to increase their purchasing power with only a promissory note.</a:t>
            </a:r>
          </a:p>
          <a:p>
            <a:r>
              <a:rPr lang="en-029" sz="1400" smtClean="0"/>
              <a:t>  </a:t>
            </a:r>
            <a:endParaRPr lang="en-029" sz="1400" dirty="0" smtClean="0"/>
          </a:p>
          <a:p>
            <a:endParaRPr lang="en-029" sz="1400" dirty="0" smtClean="0"/>
          </a:p>
          <a:p>
            <a:endParaRPr lang="en-029" sz="1400" dirty="0" smtClean="0"/>
          </a:p>
          <a:p>
            <a:endParaRPr lang="en-029" sz="1400" dirty="0" smtClean="0"/>
          </a:p>
          <a:p>
            <a:r>
              <a:rPr lang="en-029" sz="1400" dirty="0" smtClean="0"/>
              <a:t>The number one challenge for them is the lack of access to capital. And why is this so.</a:t>
            </a:r>
          </a:p>
          <a:p>
            <a:r>
              <a:rPr lang="en-029" sz="1400" dirty="0" smtClean="0"/>
              <a:t>Well, financial institutions may snob SMEs because of their size and inherent risk. Borrowing requirements are usually small and do not appeal to financial institutions and of course, SMEs may not have access to appropriate collateral.</a:t>
            </a:r>
          </a:p>
          <a:p>
            <a:endParaRPr lang="en-029" sz="1400" dirty="0" smtClean="0"/>
          </a:p>
          <a:p>
            <a:r>
              <a:rPr lang="en-US" sz="1400" dirty="0" smtClean="0"/>
              <a:t>Trade finance, i.e., financial instruments that are used and sometimes tailored to satisfy exporters' needs. Most of these contracts require some form of collateral, e.g., tangible assets, including inventories</a:t>
            </a:r>
            <a:endParaRPr lang="en-029" sz="1400" dirty="0" smtClean="0"/>
          </a:p>
          <a:p>
            <a:endParaRPr lang="en-029" sz="1400" dirty="0" smtClean="0"/>
          </a:p>
          <a:p>
            <a:r>
              <a:rPr lang="en-029" sz="1400" dirty="0" smtClean="0"/>
              <a:t>So what are the alternatives?</a:t>
            </a:r>
          </a:p>
          <a:p>
            <a:endParaRPr lang="en-029" sz="1400" dirty="0" smtClean="0"/>
          </a:p>
          <a:p>
            <a:r>
              <a:rPr lang="en-029" sz="1400" dirty="0" smtClean="0"/>
              <a:t>The first one that I want to point out is actually a very common one, personal financing.</a:t>
            </a:r>
          </a:p>
          <a:p>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4</a:t>
            </a:fld>
            <a:endParaRPr lang="en-US" dirty="0"/>
          </a:p>
        </p:txBody>
      </p:sp>
    </p:spTree>
    <p:extLst>
      <p:ext uri="{BB962C8B-B14F-4D97-AF65-F5344CB8AC3E}">
        <p14:creationId xmlns:p14="http://schemas.microsoft.com/office/powerpoint/2010/main" val="14130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And there are different avenues through which you may accumulate some more personal money.</a:t>
            </a:r>
          </a:p>
          <a:p>
            <a:endParaRPr lang="en-029" sz="1400" dirty="0" smtClean="0"/>
          </a:p>
          <a:p>
            <a:r>
              <a:rPr lang="en-029" sz="1400" dirty="0" smtClean="0"/>
              <a:t>Increase your income, even though that’s easier said than done.</a:t>
            </a:r>
          </a:p>
          <a:p>
            <a:endParaRPr lang="en-029" dirty="0" smtClean="0"/>
          </a:p>
          <a:p>
            <a:r>
              <a:rPr lang="en-029" b="1" dirty="0" smtClean="0"/>
              <a:t>Sell non, essential personal assets and think high value assets such as that second car, a piece of land, that boat you wish you had the time to us, etc.</a:t>
            </a:r>
          </a:p>
          <a:p>
            <a:endParaRPr lang="en-029" b="1" dirty="0"/>
          </a:p>
          <a:p>
            <a:r>
              <a:rPr lang="en-029" b="1" dirty="0" smtClean="0"/>
              <a:t>You may try cut your expenses, both personal and business and for your business, consider outsourcing or contract manufacturing. There are a lot of facilities out there that are already established that would be more than willing to do contract manufacturing for you.</a:t>
            </a:r>
          </a:p>
          <a:p>
            <a:endParaRPr lang="en-029" dirty="0"/>
          </a:p>
          <a:p>
            <a:r>
              <a:rPr lang="en-029" sz="1400" dirty="0" smtClean="0"/>
              <a:t>And investing in your own business is a good reason to break the piggy bank</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5</a:t>
            </a:fld>
            <a:endParaRPr lang="en-US" dirty="0"/>
          </a:p>
        </p:txBody>
      </p:sp>
    </p:spTree>
    <p:extLst>
      <p:ext uri="{BB962C8B-B14F-4D97-AF65-F5344CB8AC3E}">
        <p14:creationId xmlns:p14="http://schemas.microsoft.com/office/powerpoint/2010/main" val="17312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smtClean="0"/>
              <a:t>Revenue based financing is another option for funding your exports and there are two main ways</a:t>
            </a:r>
            <a:r>
              <a:rPr lang="en-029" dirty="0" smtClean="0"/>
              <a:t>.</a:t>
            </a:r>
            <a:r>
              <a:rPr lang="en-US" dirty="0" smtClean="0"/>
              <a:t> Revenue-based financing or royalty-based financing (RBF) is a type of financial capital provided to small or growing businesses in which investors inject capital into a business in return for a percentage of ongoing gross revenues. Usually the returns to the investor continue until the initial capital amount, plus a multiple (also known as a cap) is repaid.</a:t>
            </a:r>
            <a:r>
              <a:rPr lang="en-US" baseline="0" dirty="0" smtClean="0"/>
              <a:t> </a:t>
            </a:r>
            <a:r>
              <a:rPr lang="en-US" dirty="0" smtClean="0"/>
              <a:t>Most RBF investors expect the loan to be repaid within 4 to 5 years of the initial investment.</a:t>
            </a:r>
            <a:endParaRPr lang="en-029" dirty="0" smtClean="0"/>
          </a:p>
          <a:p>
            <a:endParaRPr lang="en-029" dirty="0" smtClean="0"/>
          </a:p>
          <a:p>
            <a:r>
              <a:rPr lang="en-029" b="1" dirty="0" smtClean="0"/>
              <a:t>Factoring, which refers to the purchase of credit worthy accounts receivable in exchange for immediate cash</a:t>
            </a:r>
            <a:r>
              <a:rPr lang="en-029" b="1" dirty="0" smtClean="0"/>
              <a:t>.</a:t>
            </a:r>
          </a:p>
          <a:p>
            <a:endParaRPr lang="en-029" b="0" dirty="0" smtClean="0"/>
          </a:p>
          <a:p>
            <a:r>
              <a:rPr lang="en-US" b="0" dirty="0" smtClean="0"/>
              <a:t>Export factoring is a complete financial package that combines export working capital financing, credit protection, foreign accounts receivable bookkeeping and collection services. A factor is a bank or a specialized financial firm that performs financing through the purchase of invoices or accounts receivable. Export factoring is offered under an agreement between the factor and exporter, in which the factor purchases the exporter’s short-term foreign accounts receivable for cash at a discount from the face value, normally without recourse, and assumes the risk on the ability of the foreign buyer to pay, and handles collections on the receivables. Thus, by virtually eliminating the risk of nonpayment by foreign buyers, factoring allows the exporter to offer open accounts, improves liquidity position, and boosts competitiveness in the global marketplace. Factoring foreign accounts receivables can be a viable alternative to export credit insurance, long-term bank financing, expensive short term bridge loans or other types of borrowing that will create debt on the balance sheet.</a:t>
            </a:r>
          </a:p>
          <a:p>
            <a:endParaRPr lang="en-US" b="1" dirty="0" smtClean="0"/>
          </a:p>
          <a:p>
            <a:r>
              <a:rPr lang="en-US" b="0" dirty="0" smtClean="0"/>
              <a:t>• Recommended for continuous short-term export sales of consumer goods on open account.</a:t>
            </a:r>
          </a:p>
          <a:p>
            <a:r>
              <a:rPr lang="en-US" b="0" dirty="0" smtClean="0"/>
              <a:t>• 100 percent protection against the foreign buyer’s inability to pay – no deductible/risk sharing.</a:t>
            </a:r>
          </a:p>
          <a:p>
            <a:r>
              <a:rPr lang="en-US" b="0" dirty="0" smtClean="0"/>
              <a:t>• An attractive option for small- and medium-sized businesses, particularly during periods of rapid growth, because cash flow is preserved and risk is virtually eliminated.</a:t>
            </a:r>
          </a:p>
          <a:p>
            <a:r>
              <a:rPr lang="en-US" b="0" dirty="0" smtClean="0"/>
              <a:t>• Unsuitable for the new-to-export company as factors generally (1) do not take on a client for a one-time deal and (2) require access to a certain volume of the exporter’s yearly sales.</a:t>
            </a:r>
            <a:endParaRPr lang="en-029" b="0" dirty="0" smtClean="0"/>
          </a:p>
          <a:p>
            <a:endParaRPr lang="en-US" b="1" dirty="0" smtClean="0"/>
          </a:p>
          <a:p>
            <a:r>
              <a:rPr lang="en-US" b="1" dirty="0" smtClean="0"/>
              <a:t>Where to Find a Factor?</a:t>
            </a:r>
          </a:p>
          <a:p>
            <a:r>
              <a:rPr lang="en-US" b="0" dirty="0" smtClean="0"/>
              <a:t>The international factoring business involves networks similar to the use of correspondents in the banking industry. Factors Chain International (FCI) is the largest of these global networks and can be useful in locating factors willing to finance your exports. Another useful source is the International Factoring Association (IFA), an association of financial firms that offer factoring services. FCI has a Web site at www.factors-chain.com and is located in The Netherlands. The IFA also has a Web site at www.ifa.org and is located in California. </a:t>
            </a:r>
          </a:p>
          <a:p>
            <a:endParaRPr lang="en-029" b="1" dirty="0"/>
          </a:p>
          <a:p>
            <a:r>
              <a:rPr lang="en-029" b="1" dirty="0" smtClean="0"/>
              <a:t>Purchase Order financing is similar to factoring, but goes one step further. The financier guarantees the order of a buyer by paying for the product to be manufactures, then taking their cut</a:t>
            </a:r>
            <a:r>
              <a:rPr lang="en-029" b="1" dirty="0" smtClean="0"/>
              <a:t>.</a:t>
            </a:r>
          </a:p>
          <a:p>
            <a:endParaRPr lang="en-029" b="1" dirty="0" smtClean="0"/>
          </a:p>
          <a:p>
            <a:r>
              <a:rPr lang="en-029" b="1" u="sng" dirty="0" smtClean="0"/>
              <a:t>Tips for Landing Revenue</a:t>
            </a:r>
            <a:r>
              <a:rPr lang="en-029" b="1" u="sng" baseline="0" dirty="0" smtClean="0"/>
              <a:t> Based Financing</a:t>
            </a:r>
          </a:p>
          <a:p>
            <a:r>
              <a:rPr lang="en-US" b="1" dirty="0" smtClean="0"/>
              <a:t>1. Demonstrate growth potential - </a:t>
            </a:r>
            <a:r>
              <a:rPr lang="en-US" b="0" dirty="0" smtClean="0"/>
              <a:t>Financiers want to see proof of your profit margins and growth potential; the same goes for healthy cash flow. want to see where they have a path to profitability.</a:t>
            </a:r>
          </a:p>
          <a:p>
            <a:r>
              <a:rPr lang="en-US" b="1" dirty="0" smtClean="0"/>
              <a:t>2.Show how you'll use the money</a:t>
            </a:r>
            <a:r>
              <a:rPr lang="en-US" b="1" baseline="0" dirty="0" smtClean="0"/>
              <a:t> </a:t>
            </a:r>
            <a:r>
              <a:rPr lang="en-US" b="0" baseline="0" dirty="0" smtClean="0"/>
              <a:t>- </a:t>
            </a:r>
            <a:r>
              <a:rPr lang="en-US" b="0" dirty="0" smtClean="0"/>
              <a:t>If you can’t specify how you’ll use the funds, you’re not ready for a revenue or royalty loan. These lenders want assurance that you’ll use their money for growth-oriented activities. “Marketing and sales are a good use of the funds,”</a:t>
            </a:r>
          </a:p>
          <a:p>
            <a:r>
              <a:rPr lang="en-US" b="1" dirty="0" smtClean="0"/>
              <a:t>3. Make sure the numbers work</a:t>
            </a:r>
            <a:r>
              <a:rPr lang="en-US" b="1" baseline="0" dirty="0" smtClean="0"/>
              <a:t> - </a:t>
            </a:r>
            <a:r>
              <a:rPr lang="en-US" b="0" dirty="0" smtClean="0"/>
              <a:t>A revenue or royalty loan is worthless if repaying it completely hobbles your cash flow. </a:t>
            </a:r>
          </a:p>
          <a:p>
            <a:r>
              <a:rPr lang="en-US" b="1" dirty="0" smtClean="0"/>
              <a:t>4. Think about mentorship</a:t>
            </a:r>
            <a:r>
              <a:rPr lang="en-US" b="1" baseline="0" dirty="0" smtClean="0"/>
              <a:t> </a:t>
            </a:r>
            <a:r>
              <a:rPr lang="en-US" b="0" baseline="0" dirty="0" smtClean="0"/>
              <a:t>- </a:t>
            </a:r>
            <a:r>
              <a:rPr lang="en-US" b="0" dirty="0" smtClean="0"/>
              <a:t>It’s not just about who can cut you the best deal. “You’re going to want an investor that can help you grow your business</a:t>
            </a:r>
            <a:endParaRPr lang="en-029" b="0" dirty="0" smtClean="0"/>
          </a:p>
        </p:txBody>
      </p:sp>
      <p:sp>
        <p:nvSpPr>
          <p:cNvPr id="4" name="Slide Number Placeholder 3"/>
          <p:cNvSpPr>
            <a:spLocks noGrp="1"/>
          </p:cNvSpPr>
          <p:nvPr>
            <p:ph type="sldNum" sz="quarter" idx="10"/>
          </p:nvPr>
        </p:nvSpPr>
        <p:spPr/>
        <p:txBody>
          <a:bodyPr/>
          <a:lstStyle/>
          <a:p>
            <a:fld id="{EC232442-DC34-451D-91BD-3E98C502ACF1}" type="slidenum">
              <a:rPr lang="en-US" smtClean="0"/>
              <a:t>6</a:t>
            </a:fld>
            <a:endParaRPr lang="en-US" dirty="0"/>
          </a:p>
        </p:txBody>
      </p:sp>
    </p:spTree>
    <p:extLst>
      <p:ext uri="{BB962C8B-B14F-4D97-AF65-F5344CB8AC3E}">
        <p14:creationId xmlns:p14="http://schemas.microsoft.com/office/powerpoint/2010/main" val="362239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There is the good old credit card, which is really not an ideal option, but it is one nonetheless. </a:t>
            </a:r>
          </a:p>
          <a:p>
            <a:endParaRPr lang="en-029" dirty="0" smtClean="0"/>
          </a:p>
          <a:p>
            <a:r>
              <a:rPr lang="en-029" b="1" dirty="0" smtClean="0"/>
              <a:t>A number of companies provide credit cards designed for business use offering low introductory interest rates.</a:t>
            </a:r>
          </a:p>
          <a:p>
            <a:endParaRPr lang="en-029" dirty="0" smtClean="0"/>
          </a:p>
          <a:p>
            <a:r>
              <a:rPr lang="en-029" sz="1400" dirty="0" smtClean="0"/>
              <a:t>But remember that rates after this period is often in the double digit, so try not to consider the credit card option if you don’t have the discipline to manage it.</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7</a:t>
            </a:fld>
            <a:endParaRPr lang="en-US" dirty="0"/>
          </a:p>
        </p:txBody>
      </p:sp>
    </p:spTree>
    <p:extLst>
      <p:ext uri="{BB962C8B-B14F-4D97-AF65-F5344CB8AC3E}">
        <p14:creationId xmlns:p14="http://schemas.microsoft.com/office/powerpoint/2010/main" val="195402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Crowd funding is becoming a very popular method for raising financing for organizations, from charities to businesses and this is an online platform that aids the access of finance via small amounts donated by a large number of people. </a:t>
            </a:r>
            <a:endParaRPr lang="en-029" sz="1400" dirty="0" smtClean="0"/>
          </a:p>
          <a:p>
            <a:endParaRPr lang="en-029" sz="1400" dirty="0" smtClean="0"/>
          </a:p>
          <a:p>
            <a:r>
              <a:rPr lang="en-US" sz="1400" dirty="0" smtClean="0"/>
              <a:t>The use of small amounts of capital from a large number of individuals to finance a new business venture. </a:t>
            </a:r>
            <a:r>
              <a:rPr lang="en-US" sz="1400" dirty="0" err="1" smtClean="0"/>
              <a:t>Crowdfunding</a:t>
            </a:r>
            <a:r>
              <a:rPr lang="en-US" sz="1400" dirty="0" smtClean="0"/>
              <a:t> makes use of the easy accessibility of vast networks of friends, family and colleagues through social media websites like Facebook, Twitter and LinkedIn to get the word out about a new business and attract investors. </a:t>
            </a:r>
            <a:r>
              <a:rPr lang="en-US" sz="1400" dirty="0" err="1" smtClean="0"/>
              <a:t>Crowdfunding</a:t>
            </a:r>
            <a:r>
              <a:rPr lang="en-US" sz="1400" dirty="0" smtClean="0"/>
              <a:t> has the potential to increase entrepreneurship by expanding the pool of investors from whom funds can be raised beyond the traditional circle of owners, relatives and venture capitalists.</a:t>
            </a:r>
          </a:p>
          <a:p>
            <a:endParaRPr lang="en-US" sz="1400" dirty="0" smtClean="0"/>
          </a:p>
          <a:p>
            <a:r>
              <a:rPr lang="en-US" sz="1400" dirty="0" smtClean="0"/>
              <a:t>-In 2013, the </a:t>
            </a:r>
            <a:r>
              <a:rPr lang="en-US" sz="1400" dirty="0" err="1" smtClean="0"/>
              <a:t>crowdfunding</a:t>
            </a:r>
            <a:r>
              <a:rPr lang="en-US" sz="1400" dirty="0" smtClean="0"/>
              <a:t> industry raised over $5.1 billion worldwide. HSBC contributor (August 5, 2014). "</a:t>
            </a:r>
            <a:r>
              <a:rPr lang="en-US" sz="1400" dirty="0" err="1" smtClean="0"/>
              <a:t>HSBCVoice</a:t>
            </a:r>
            <a:r>
              <a:rPr lang="en-US" sz="1400" dirty="0" smtClean="0"/>
              <a:t>: </a:t>
            </a:r>
            <a:r>
              <a:rPr lang="en-US" sz="1400" dirty="0" err="1" smtClean="0"/>
              <a:t>Crowdfunding's</a:t>
            </a:r>
            <a:r>
              <a:rPr lang="en-US" sz="1400" dirty="0" smtClean="0"/>
              <a:t> Untapped Potential In Emerging Markets". Forbes.</a:t>
            </a:r>
          </a:p>
          <a:p>
            <a:endParaRPr lang="en-US" sz="1400" dirty="0" smtClean="0"/>
          </a:p>
          <a:p>
            <a:r>
              <a:rPr lang="en-029" sz="1400" dirty="0" smtClean="0"/>
              <a:t>And </a:t>
            </a:r>
            <a:r>
              <a:rPr lang="en-029" sz="1400" dirty="0" smtClean="0"/>
              <a:t>these are just some </a:t>
            </a:r>
            <a:r>
              <a:rPr lang="en-029" sz="1400" b="1" dirty="0" smtClean="0"/>
              <a:t>tips on how to effectively leverage this option</a:t>
            </a:r>
            <a:r>
              <a:rPr lang="en-029" sz="1400" dirty="0" smtClean="0"/>
              <a:t>.</a:t>
            </a:r>
          </a:p>
          <a:p>
            <a:pPr marL="285750" indent="-285750">
              <a:buFont typeface="Arial" pitchFamily="34" charset="0"/>
              <a:buChar char="•"/>
            </a:pPr>
            <a:r>
              <a:rPr lang="en-029" sz="1400" dirty="0" smtClean="0"/>
              <a:t>Ensure that you coin an attractive and engaging brand story</a:t>
            </a:r>
          </a:p>
          <a:p>
            <a:pPr marL="285750" indent="-285750">
              <a:buFont typeface="Arial" pitchFamily="34" charset="0"/>
              <a:buChar char="•"/>
            </a:pPr>
            <a:r>
              <a:rPr lang="en-029" sz="1400" dirty="0" smtClean="0"/>
              <a:t>Use videos, images and photos</a:t>
            </a:r>
          </a:p>
          <a:p>
            <a:pPr marL="285750" indent="-285750">
              <a:buFont typeface="Arial" pitchFamily="34" charset="0"/>
              <a:buChar char="•"/>
            </a:pPr>
            <a:r>
              <a:rPr lang="en-029" sz="1400" dirty="0" smtClean="0"/>
              <a:t>Network though social media</a:t>
            </a:r>
          </a:p>
          <a:p>
            <a:pPr marL="285750" indent="-285750">
              <a:buFont typeface="Arial" pitchFamily="34" charset="0"/>
              <a:buChar char="•"/>
            </a:pPr>
            <a:r>
              <a:rPr lang="en-029" sz="1400" dirty="0" smtClean="0"/>
              <a:t>And remember to recognize though who give you money</a:t>
            </a:r>
          </a:p>
        </p:txBody>
      </p:sp>
      <p:sp>
        <p:nvSpPr>
          <p:cNvPr id="4" name="Slide Number Placeholder 3"/>
          <p:cNvSpPr>
            <a:spLocks noGrp="1"/>
          </p:cNvSpPr>
          <p:nvPr>
            <p:ph type="sldNum" sz="quarter" idx="10"/>
          </p:nvPr>
        </p:nvSpPr>
        <p:spPr/>
        <p:txBody>
          <a:bodyPr/>
          <a:lstStyle/>
          <a:p>
            <a:fld id="{EC232442-DC34-451D-91BD-3E98C502ACF1}" type="slidenum">
              <a:rPr lang="en-US" smtClean="0"/>
              <a:t>8</a:t>
            </a:fld>
            <a:endParaRPr lang="en-US" dirty="0"/>
          </a:p>
        </p:txBody>
      </p:sp>
    </p:spTree>
    <p:extLst>
      <p:ext uri="{BB962C8B-B14F-4D97-AF65-F5344CB8AC3E}">
        <p14:creationId xmlns:p14="http://schemas.microsoft.com/office/powerpoint/2010/main" val="217450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Competition </a:t>
            </a:r>
            <a:r>
              <a:rPr lang="en-029" sz="1400" dirty="0"/>
              <a:t>is an option and almost all business competitions have a cash prize. Bear in mind however </a:t>
            </a:r>
            <a:r>
              <a:rPr lang="en-029" sz="1400" dirty="0" smtClean="0"/>
              <a:t>that competitions require many hours of time and preparation and although it’s a good short term financial option, it is not a long term financing strategy. And the two that comes to mind are the ….</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9</a:t>
            </a:fld>
            <a:endParaRPr lang="en-US" dirty="0"/>
          </a:p>
        </p:txBody>
      </p:sp>
    </p:spTree>
    <p:extLst>
      <p:ext uri="{BB962C8B-B14F-4D97-AF65-F5344CB8AC3E}">
        <p14:creationId xmlns:p14="http://schemas.microsoft.com/office/powerpoint/2010/main" val="3441237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1A51C4-6AFA-47AC-A516-DCCE3FCECF6B}" type="datetimeFigureOut">
              <a:rPr lang="en-US" smtClean="0"/>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67400" y="228600"/>
            <a:ext cx="2970924" cy="870829"/>
          </a:xfrm>
          <a:prstGeom prst="rect">
            <a:avLst/>
          </a:prstGeom>
        </p:spPr>
      </p:pic>
    </p:spTree>
    <p:extLst>
      <p:ext uri="{BB962C8B-B14F-4D97-AF65-F5344CB8AC3E}">
        <p14:creationId xmlns:p14="http://schemas.microsoft.com/office/powerpoint/2010/main" val="3589947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A51C4-6AFA-47AC-A516-DCCE3FCECF6B}" type="datetimeFigureOut">
              <a:rPr lang="en-US" smtClean="0"/>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34680639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A51C4-6AFA-47AC-A516-DCCE3FCECF6B}" type="datetimeFigureOut">
              <a:rPr lang="en-US" smtClean="0"/>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42227760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10/11/2015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28600"/>
            <a:ext cx="2970924" cy="870829"/>
          </a:xfrm>
          <a:prstGeom prst="rect">
            <a:avLst/>
          </a:prstGeom>
        </p:spPr>
      </p:pic>
    </p:spTree>
    <p:extLst>
      <p:ext uri="{BB962C8B-B14F-4D97-AF65-F5344CB8AC3E}">
        <p14:creationId xmlns:p14="http://schemas.microsoft.com/office/powerpoint/2010/main" val="32622862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lvl1pPr>
              <a:defRPr b="1"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10/11/2015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147721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10/11/2015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85701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F7CE99-8F9E-4896-8524-D98F556AC2DF}" type="datetimeFigureOut">
              <a:rPr lang="en-GB" smtClean="0">
                <a:solidFill>
                  <a:prstClr val="black">
                    <a:tint val="75000"/>
                  </a:prstClr>
                </a:solidFill>
              </a:rPr>
              <a:pPr/>
              <a:t>10/11/2015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54082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F7CE99-8F9E-4896-8524-D98F556AC2DF}" type="datetimeFigureOut">
              <a:rPr lang="en-GB" smtClean="0">
                <a:solidFill>
                  <a:prstClr val="black">
                    <a:tint val="75000"/>
                  </a:prstClr>
                </a:solidFill>
              </a:rPr>
              <a:pPr/>
              <a:t>10/11/2015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53687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F7CE99-8F9E-4896-8524-D98F556AC2DF}" type="datetimeFigureOut">
              <a:rPr lang="en-GB" smtClean="0">
                <a:solidFill>
                  <a:prstClr val="black">
                    <a:tint val="75000"/>
                  </a:prstClr>
                </a:solidFill>
              </a:rPr>
              <a:pPr/>
              <a:t>10/11/2015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449417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7CE99-8F9E-4896-8524-D98F556AC2DF}" type="datetimeFigureOut">
              <a:rPr lang="en-GB" smtClean="0">
                <a:solidFill>
                  <a:prstClr val="black">
                    <a:tint val="75000"/>
                  </a:prstClr>
                </a:solidFill>
              </a:rPr>
              <a:pPr/>
              <a:t>10/11/2015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525721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7CE99-8F9E-4896-8524-D98F556AC2DF}" type="datetimeFigureOut">
              <a:rPr lang="en-GB" smtClean="0">
                <a:solidFill>
                  <a:prstClr val="black">
                    <a:tint val="75000"/>
                  </a:prstClr>
                </a:solidFill>
              </a:rPr>
              <a:pPr/>
              <a:t>10/11/2015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370684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A51C4-6AFA-47AC-A516-DCCE3FCECF6B}" type="datetimeFigureOut">
              <a:rPr lang="en-US" smtClean="0"/>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42469674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7CE99-8F9E-4896-8524-D98F556AC2DF}" type="datetimeFigureOut">
              <a:rPr lang="en-GB" smtClean="0">
                <a:solidFill>
                  <a:prstClr val="black">
                    <a:tint val="75000"/>
                  </a:prstClr>
                </a:solidFill>
              </a:rPr>
              <a:pPr/>
              <a:t>10/11/2015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70773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10/11/2015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952407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10/11/2015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82627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A51C4-6AFA-47AC-A516-DCCE3FCECF6B}" type="datetimeFigureOut">
              <a:rPr lang="en-US" smtClean="0"/>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36397316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A51C4-6AFA-47AC-A516-DCCE3FCECF6B}" type="datetimeFigureOut">
              <a:rPr lang="en-US" smtClean="0"/>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11734530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A51C4-6AFA-47AC-A516-DCCE3FCECF6B}" type="datetimeFigureOut">
              <a:rPr lang="en-US" smtClean="0"/>
              <a:t>11/10/2015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40691312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A51C4-6AFA-47AC-A516-DCCE3FCECF6B}" type="datetimeFigureOut">
              <a:rPr lang="en-US" smtClean="0"/>
              <a:t>11/10/2015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19633080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A51C4-6AFA-47AC-A516-DCCE3FCECF6B}" type="datetimeFigureOut">
              <a:rPr lang="en-US" smtClean="0"/>
              <a:t>11/10/2015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29185776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A51C4-6AFA-47AC-A516-DCCE3FCECF6B}" type="datetimeFigureOut">
              <a:rPr lang="en-US" smtClean="0"/>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3551025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A51C4-6AFA-47AC-A516-DCCE3FCECF6B}" type="datetimeFigureOut">
              <a:rPr lang="en-US" smtClean="0"/>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16447448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4725" y="457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A51C4-6AFA-47AC-A516-DCCE3FCECF6B}" type="datetimeFigureOut">
              <a:rPr lang="en-US" smtClean="0"/>
              <a:t>11/10/2015</a:t>
            </a:fld>
            <a:endParaRPr lang="en-US" dirty="0"/>
          </a:p>
        </p:txBody>
      </p:sp>
      <p:sp>
        <p:nvSpPr>
          <p:cNvPr id="5" name="Footer Placeholder 4"/>
          <p:cNvSpPr>
            <a:spLocks noGrp="1"/>
          </p:cNvSpPr>
          <p:nvPr>
            <p:ph type="ftr" sz="quarter" idx="3"/>
          </p:nvPr>
        </p:nvSpPr>
        <p:spPr>
          <a:xfrm>
            <a:off x="13716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C46C3-DFDB-4BB8-AB5D-CC984E7067E1}" type="slidenum">
              <a:rPr lang="en-US" smtClean="0"/>
              <a:t>‹#›</a:t>
            </a:fld>
            <a:endParaRPr lang="en-US" dirty="0"/>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2800" y="152401"/>
            <a:ext cx="1766325" cy="518138"/>
          </a:xfrm>
          <a:prstGeom prst="rect">
            <a:avLst/>
          </a:prstGeom>
        </p:spPr>
      </p:pic>
    </p:spTree>
    <p:extLst>
      <p:ext uri="{BB962C8B-B14F-4D97-AF65-F5344CB8AC3E}">
        <p14:creationId xmlns:p14="http://schemas.microsoft.com/office/powerpoint/2010/main" val="7627289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4725" y="457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7CE99-8F9E-4896-8524-D98F556AC2DF}" type="datetimeFigureOut">
              <a:rPr lang="en-GB" smtClean="0">
                <a:solidFill>
                  <a:prstClr val="black">
                    <a:tint val="75000"/>
                  </a:prstClr>
                </a:solidFill>
              </a:rPr>
              <a:pPr/>
              <a:t>10/11/2015</a:t>
            </a:fld>
            <a:endParaRPr lang="en-GB" dirty="0">
              <a:solidFill>
                <a:prstClr val="black">
                  <a:tint val="75000"/>
                </a:prstClr>
              </a:solidFill>
            </a:endParaRPr>
          </a:p>
        </p:txBody>
      </p:sp>
      <p:sp>
        <p:nvSpPr>
          <p:cNvPr id="5" name="Footer Placeholder 4"/>
          <p:cNvSpPr>
            <a:spLocks noGrp="1"/>
          </p:cNvSpPr>
          <p:nvPr>
            <p:ph type="ftr" sz="quarter" idx="3"/>
          </p:nvPr>
        </p:nvSpPr>
        <p:spPr>
          <a:xfrm>
            <a:off x="13716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2800" y="152401"/>
            <a:ext cx="1766325" cy="518138"/>
          </a:xfrm>
          <a:prstGeom prst="rect">
            <a:avLst/>
          </a:prstGeom>
        </p:spPr>
      </p:pic>
    </p:spTree>
    <p:extLst>
      <p:ext uri="{BB962C8B-B14F-4D97-AF65-F5344CB8AC3E}">
        <p14:creationId xmlns:p14="http://schemas.microsoft.com/office/powerpoint/2010/main" val="6730419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http://www.tradeandinvestjamaica.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www.indiegogo.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743200"/>
            <a:ext cx="8077200" cy="2028800"/>
          </a:xfrm>
        </p:spPr>
        <p:txBody>
          <a:bodyPr>
            <a:normAutofit/>
          </a:bodyPr>
          <a:lstStyle/>
          <a:p>
            <a:r>
              <a:rPr lang="en-US" b="1" dirty="0" smtClean="0">
                <a:ln w="11430"/>
                <a:solidFill>
                  <a:schemeClr val="accent6">
                    <a:lumMod val="75000"/>
                  </a:schemeClr>
                </a:solidFill>
                <a:effectLst>
                  <a:outerShdw blurRad="80000" dist="40000" dir="5040000" algn="tl">
                    <a:srgbClr val="000000">
                      <a:alpha val="30000"/>
                    </a:srgbClr>
                  </a:outerShdw>
                </a:effectLst>
              </a:rPr>
              <a:t>Export Financing: Alternative Options</a:t>
            </a:r>
            <a:endParaRPr lang="en-GB" sz="2800" b="1" i="1" cap="small" dirty="0">
              <a:solidFill>
                <a:schemeClr val="bg1"/>
              </a:solidFill>
            </a:endParaRPr>
          </a:p>
        </p:txBody>
      </p:sp>
      <p:sp>
        <p:nvSpPr>
          <p:cNvPr id="3" name="Subtitle 2"/>
          <p:cNvSpPr>
            <a:spLocks noGrp="1"/>
          </p:cNvSpPr>
          <p:nvPr>
            <p:ph type="subTitle" idx="1"/>
          </p:nvPr>
        </p:nvSpPr>
        <p:spPr>
          <a:xfrm>
            <a:off x="762000" y="5257800"/>
            <a:ext cx="7554416" cy="1296144"/>
          </a:xfrm>
        </p:spPr>
        <p:txBody>
          <a:bodyPr>
            <a:normAutofit/>
          </a:bodyPr>
          <a:lstStyle/>
          <a:p>
            <a:pPr algn="r">
              <a:lnSpc>
                <a:spcPct val="90000"/>
              </a:lnSpc>
            </a:pPr>
            <a:endParaRPr lang="en-US" sz="1800" b="1" dirty="0">
              <a:solidFill>
                <a:schemeClr val="bg1"/>
              </a:solidFill>
              <a:cs typeface="Calibri" pitchFamily="34" charset="0"/>
            </a:endParaRPr>
          </a:p>
          <a:p>
            <a:pPr algn="r">
              <a:lnSpc>
                <a:spcPct val="90000"/>
              </a:lnSpc>
            </a:pPr>
            <a:endParaRPr lang="en-US" sz="1800" b="1" dirty="0">
              <a:solidFill>
                <a:schemeClr val="bg1"/>
              </a:solidFill>
              <a:cs typeface="Calibri" pitchFamily="34" charset="0"/>
            </a:endParaRPr>
          </a:p>
          <a:p>
            <a:pPr algn="r">
              <a:lnSpc>
                <a:spcPct val="90000"/>
              </a:lnSpc>
            </a:pPr>
            <a:r>
              <a:rPr lang="en-US" sz="1800" b="1" dirty="0" smtClean="0">
                <a:solidFill>
                  <a:schemeClr val="bg1"/>
                </a:solidFill>
                <a:cs typeface="Calibri" pitchFamily="34" charset="0"/>
              </a:rPr>
              <a:t>Daynie Binns Brackett</a:t>
            </a:r>
          </a:p>
          <a:p>
            <a:pPr algn="r">
              <a:lnSpc>
                <a:spcPct val="90000"/>
              </a:lnSpc>
            </a:pPr>
            <a:r>
              <a:rPr lang="en-US" sz="1800" b="1" dirty="0" smtClean="0">
                <a:solidFill>
                  <a:schemeClr val="bg1"/>
                </a:solidFill>
                <a:cs typeface="Calibri" pitchFamily="34" charset="0"/>
              </a:rPr>
              <a:t>November 12, 2015</a:t>
            </a:r>
            <a:endParaRPr lang="en-US" sz="1800" b="1" dirty="0">
              <a:solidFill>
                <a:schemeClr val="bg1"/>
              </a:solidFill>
              <a:cs typeface="Calibri" pitchFamily="34" charset="0"/>
            </a:endParaRPr>
          </a:p>
        </p:txBody>
      </p:sp>
    </p:spTree>
    <p:extLst>
      <p:ext uri="{BB962C8B-B14F-4D97-AF65-F5344CB8AC3E}">
        <p14:creationId xmlns:p14="http://schemas.microsoft.com/office/powerpoint/2010/main" val="2168328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JM" sz="4900" b="1" cap="small" dirty="0" smtClean="0"/>
              <a:t>Grant Funding</a:t>
            </a:r>
            <a:r>
              <a:rPr lang="en-JM" dirty="0"/>
              <a:t/>
            </a:r>
            <a:br>
              <a:rPr lang="en-JM" dirty="0"/>
            </a:br>
            <a:endParaRPr lang="en-JM" dirty="0"/>
          </a:p>
        </p:txBody>
      </p:sp>
      <p:sp>
        <p:nvSpPr>
          <p:cNvPr id="3" name="Content Placeholder 2"/>
          <p:cNvSpPr>
            <a:spLocks noGrp="1"/>
          </p:cNvSpPr>
          <p:nvPr>
            <p:ph idx="1"/>
          </p:nvPr>
        </p:nvSpPr>
        <p:spPr/>
        <p:txBody>
          <a:bodyPr>
            <a:normAutofit fontScale="70000" lnSpcReduction="20000"/>
          </a:bodyPr>
          <a:lstStyle/>
          <a:p>
            <a:pPr algn="just">
              <a:defRPr/>
            </a:pPr>
            <a:r>
              <a:rPr lang="en-US" sz="4000" dirty="0" smtClean="0"/>
              <a:t>Non-payable financing provided by government, nonprofits or other organizations to eligible applicants</a:t>
            </a:r>
          </a:p>
          <a:p>
            <a:pPr marL="0" indent="0" algn="just">
              <a:buNone/>
              <a:defRPr/>
            </a:pPr>
            <a:endParaRPr lang="en-US" sz="4000" dirty="0" smtClean="0"/>
          </a:p>
          <a:p>
            <a:pPr algn="just">
              <a:defRPr/>
            </a:pPr>
            <a:r>
              <a:rPr lang="en-US" sz="4000" dirty="0" smtClean="0"/>
              <a:t>Usually targeted to specific industries/sectors</a:t>
            </a:r>
          </a:p>
          <a:p>
            <a:pPr marL="0" indent="0" algn="just">
              <a:buNone/>
              <a:defRPr/>
            </a:pPr>
            <a:endParaRPr lang="en-US" sz="4000" dirty="0" smtClean="0"/>
          </a:p>
          <a:p>
            <a:pPr algn="just">
              <a:defRPr/>
            </a:pPr>
            <a:r>
              <a:rPr lang="en-US" sz="4000" dirty="0" smtClean="0"/>
              <a:t>Highly competitive and requires extensive reporting and tracking on how funds are being used</a:t>
            </a:r>
          </a:p>
          <a:p>
            <a:pPr marL="0" indent="0" algn="just">
              <a:buNone/>
              <a:defRPr/>
            </a:pPr>
            <a:endParaRPr lang="en-US" sz="4000" dirty="0"/>
          </a:p>
          <a:p>
            <a:pPr algn="just">
              <a:defRPr/>
            </a:pPr>
            <a:r>
              <a:rPr lang="en-US" sz="4000" dirty="0" smtClean="0"/>
              <a:t>Usually </a:t>
            </a:r>
            <a:r>
              <a:rPr lang="en-US" sz="4000" dirty="0"/>
              <a:t>a</a:t>
            </a:r>
            <a:r>
              <a:rPr lang="en-US" sz="4000" dirty="0" smtClean="0"/>
              <a:t>vailable </a:t>
            </a:r>
            <a:r>
              <a:rPr lang="en-US" sz="4000" dirty="0"/>
              <a:t>on a reimbursable </a:t>
            </a:r>
            <a:r>
              <a:rPr lang="en-US" sz="4000" dirty="0" smtClean="0"/>
              <a:t>basis</a:t>
            </a:r>
          </a:p>
          <a:p>
            <a:pPr marL="0" indent="0" algn="just">
              <a:buNone/>
              <a:defRPr/>
            </a:pPr>
            <a:endParaRPr lang="en-US" dirty="0" smtClean="0"/>
          </a:p>
          <a:p>
            <a:pPr marL="0" indent="0" algn="just">
              <a:buNone/>
              <a:defRPr/>
            </a:pPr>
            <a:endParaRPr lang="en-US" dirty="0" smtClean="0"/>
          </a:p>
          <a:p>
            <a:pPr marL="0" indent="0" algn="just">
              <a:buNone/>
              <a:defRPr/>
            </a:pPr>
            <a:endParaRPr lang="en-US" dirty="0"/>
          </a:p>
          <a:p>
            <a:pPr marL="0" indent="0">
              <a:buNone/>
            </a:pPr>
            <a:endParaRPr lang="en-JM" u="sng" dirty="0"/>
          </a:p>
        </p:txBody>
      </p:sp>
    </p:spTree>
    <p:extLst>
      <p:ext uri="{BB962C8B-B14F-4D97-AF65-F5344CB8AC3E}">
        <p14:creationId xmlns:p14="http://schemas.microsoft.com/office/powerpoint/2010/main" val="3097422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029" b="1" cap="small" dirty="0" smtClean="0"/>
              <a:t>Award Programmes</a:t>
            </a:r>
            <a:r>
              <a:rPr lang="en-JM" sz="4900" b="1" cap="small" dirty="0"/>
              <a:t/>
            </a:r>
            <a:br>
              <a:rPr lang="en-JM" sz="4900" b="1" cap="small" dirty="0"/>
            </a:br>
            <a:endParaRPr lang="en-JM" sz="4900" b="1" cap="small" dirty="0"/>
          </a:p>
        </p:txBody>
      </p:sp>
      <p:sp>
        <p:nvSpPr>
          <p:cNvPr id="6" name="Content Placeholder 5"/>
          <p:cNvSpPr>
            <a:spLocks noGrp="1"/>
          </p:cNvSpPr>
          <p:nvPr>
            <p:ph idx="1"/>
          </p:nvPr>
        </p:nvSpPr>
        <p:spPr>
          <a:xfrm>
            <a:off x="4470400" y="1772568"/>
            <a:ext cx="4800600" cy="4783858"/>
          </a:xfrm>
        </p:spPr>
        <p:txBody>
          <a:bodyPr>
            <a:normAutofit/>
          </a:bodyPr>
          <a:lstStyle/>
          <a:p>
            <a:r>
              <a:rPr lang="en-US" dirty="0" smtClean="0"/>
              <a:t>Marketing</a:t>
            </a:r>
          </a:p>
          <a:p>
            <a:r>
              <a:rPr lang="en-US" dirty="0" smtClean="0"/>
              <a:t>Increase in Credibility</a:t>
            </a:r>
          </a:p>
          <a:p>
            <a:r>
              <a:rPr lang="en-US" dirty="0" smtClean="0"/>
              <a:t>Mentoring and Coaching</a:t>
            </a:r>
          </a:p>
          <a:p>
            <a:r>
              <a:rPr lang="en-US" dirty="0" smtClean="0"/>
              <a:t>Cost Savings</a:t>
            </a:r>
          </a:p>
          <a:p>
            <a:pPr marL="0" indent="0">
              <a:buNone/>
            </a:pP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5238" b="26500"/>
          <a:stretch/>
        </p:blipFill>
        <p:spPr>
          <a:xfrm>
            <a:off x="2133600" y="4724400"/>
            <a:ext cx="5105400" cy="1610383"/>
          </a:xfrm>
          <a:prstGeom prst="rect">
            <a:avLst/>
          </a:prstGeom>
        </p:spPr>
      </p:pic>
      <p:sp>
        <p:nvSpPr>
          <p:cNvPr id="5" name="Notched Right Arrow 4"/>
          <p:cNvSpPr/>
          <p:nvPr/>
        </p:nvSpPr>
        <p:spPr>
          <a:xfrm>
            <a:off x="228600" y="1905000"/>
            <a:ext cx="4038600" cy="2057400"/>
          </a:xfrm>
          <a:prstGeom prst="notched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200" b="1" dirty="0" smtClean="0"/>
              <a:t>In-Kind Benefits</a:t>
            </a:r>
            <a:endParaRPr lang="en-029" sz="3200" b="1" dirty="0"/>
          </a:p>
        </p:txBody>
      </p:sp>
    </p:spTree>
    <p:extLst>
      <p:ext uri="{BB962C8B-B14F-4D97-AF65-F5344CB8AC3E}">
        <p14:creationId xmlns:p14="http://schemas.microsoft.com/office/powerpoint/2010/main" val="1008238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JM" sz="4900" b="1" cap="small" dirty="0" smtClean="0"/>
              <a:t>How about asking your customers to fund your business?</a:t>
            </a:r>
            <a:endParaRPr lang="en-JM" dirty="0"/>
          </a:p>
        </p:txBody>
      </p:sp>
      <p:pic>
        <p:nvPicPr>
          <p:cNvPr id="4098" name="Picture 2" descr="http://www.barrytassincfo.com/files/2013/07/deposi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26000" y="2451102"/>
            <a:ext cx="3452813" cy="2362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0" y="2208384"/>
            <a:ext cx="3505200" cy="1015663"/>
          </a:xfrm>
          <a:prstGeom prst="rect">
            <a:avLst/>
          </a:prstGeom>
          <a:noFill/>
        </p:spPr>
        <p:txBody>
          <a:bodyPr wrap="square" rtlCol="0">
            <a:spAutoFit/>
          </a:bodyPr>
          <a:lstStyle/>
          <a:p>
            <a:r>
              <a:rPr lang="en-029" sz="6000" b="1" i="1" dirty="0" smtClean="0">
                <a:solidFill>
                  <a:srgbClr val="C00000"/>
                </a:solidFill>
              </a:rPr>
              <a:t>Request a</a:t>
            </a:r>
            <a:r>
              <a:rPr lang="en-029" sz="4000" b="1" i="1" dirty="0" smtClean="0">
                <a:solidFill>
                  <a:srgbClr val="C00000"/>
                </a:solidFill>
              </a:rPr>
              <a:t> </a:t>
            </a:r>
            <a:endParaRPr lang="en-029" sz="4000" b="1" i="1" dirty="0">
              <a:solidFill>
                <a:srgbClr val="C00000"/>
              </a:solidFill>
            </a:endParaRPr>
          </a:p>
        </p:txBody>
      </p:sp>
      <p:sp>
        <p:nvSpPr>
          <p:cNvPr id="3" name="TextBox 2"/>
          <p:cNvSpPr txBox="1"/>
          <p:nvPr/>
        </p:nvSpPr>
        <p:spPr>
          <a:xfrm>
            <a:off x="355600" y="5334000"/>
            <a:ext cx="6934200" cy="1015663"/>
          </a:xfrm>
          <a:prstGeom prst="rect">
            <a:avLst/>
          </a:prstGeom>
          <a:noFill/>
        </p:spPr>
        <p:txBody>
          <a:bodyPr wrap="square" rtlCol="0">
            <a:spAutoFit/>
          </a:bodyPr>
          <a:lstStyle/>
          <a:p>
            <a:r>
              <a:rPr lang="en-029" sz="6000" b="1" i="1" dirty="0" smtClean="0">
                <a:solidFill>
                  <a:srgbClr val="C00000"/>
                </a:solidFill>
              </a:rPr>
              <a:t>They may want to</a:t>
            </a:r>
            <a:endParaRPr lang="en-029"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450" y="5047543"/>
            <a:ext cx="2343150" cy="1810457"/>
          </a:xfrm>
          <a:prstGeom prst="rect">
            <a:avLst/>
          </a:prstGeom>
        </p:spPr>
      </p:pic>
    </p:spTree>
    <p:extLst>
      <p:ext uri="{BB962C8B-B14F-4D97-AF65-F5344CB8AC3E}">
        <p14:creationId xmlns:p14="http://schemas.microsoft.com/office/powerpoint/2010/main" val="34287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4525963"/>
          </a:xfrm>
        </p:spPr>
        <p:txBody>
          <a:bodyPr>
            <a:normAutofit/>
          </a:bodyPr>
          <a:lstStyle/>
          <a:p>
            <a:pPr marL="0" indent="0">
              <a:buNone/>
            </a:pPr>
            <a:r>
              <a:rPr lang="en-US" sz="2000" dirty="0" smtClean="0">
                <a:latin typeface="Calibri" pitchFamily="34" charset="0"/>
                <a:cs typeface="Calibri" pitchFamily="34" charset="0"/>
              </a:rPr>
              <a:t>			</a:t>
            </a:r>
          </a:p>
          <a:p>
            <a:pPr marL="0" indent="0" algn="ctr">
              <a:buNone/>
            </a:pPr>
            <a:r>
              <a:rPr lang="en-US" sz="4000" b="1" dirty="0" smtClean="0">
                <a:latin typeface="Arial Narrow" pitchFamily="34" charset="0"/>
                <a:cs typeface="Calibri" pitchFamily="34" charset="0"/>
              </a:rPr>
              <a:t>THANK YOU</a:t>
            </a:r>
          </a:p>
          <a:p>
            <a:pPr marL="0" indent="0" algn="ctr">
              <a:buNone/>
            </a:pPr>
            <a:r>
              <a:rPr lang="en-US" sz="3600" b="1" dirty="0" smtClean="0">
                <a:latin typeface="Arial Narrow" pitchFamily="34" charset="0"/>
                <a:cs typeface="Calibri" pitchFamily="34" charset="0"/>
                <a:hlinkClick r:id="rId3"/>
              </a:rPr>
              <a:t>www.tradeandinvestjamaica.org</a:t>
            </a:r>
            <a:endParaRPr lang="en-US" sz="3600" b="1" dirty="0" smtClean="0">
              <a:latin typeface="Arial Narrow" pitchFamily="34" charset="0"/>
              <a:cs typeface="Calibri" pitchFamily="34" charset="0"/>
            </a:endParaRPr>
          </a:p>
          <a:p>
            <a:pPr marL="0" indent="0" algn="ctr">
              <a:buNone/>
            </a:pPr>
            <a:r>
              <a:rPr lang="en-US" sz="3600" b="1" dirty="0" smtClean="0">
                <a:latin typeface="Arial Narrow" pitchFamily="34" charset="0"/>
                <a:cs typeface="Calibri" pitchFamily="34" charset="0"/>
              </a:rPr>
              <a:t>E: info@jamprocorp.com</a:t>
            </a:r>
          </a:p>
          <a:p>
            <a:pPr marL="0" indent="0" algn="ctr">
              <a:buNone/>
            </a:pPr>
            <a:r>
              <a:rPr lang="en-US" sz="4000" b="1" dirty="0" smtClean="0">
                <a:latin typeface="Arial Narrow" pitchFamily="34" charset="0"/>
                <a:cs typeface="Calibri" pitchFamily="34"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90" y="3321214"/>
            <a:ext cx="2776360" cy="233440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2330" y="3321214"/>
            <a:ext cx="3082620" cy="2279486"/>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572000"/>
            <a:ext cx="3248526"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322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0600"/>
          </a:xfrm>
        </p:spPr>
        <p:txBody>
          <a:bodyPr/>
          <a:lstStyle/>
          <a:p>
            <a:r>
              <a:rPr lang="en-US" dirty="0" smtClean="0"/>
              <a:t>Agenda</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17725"/>
            <a:ext cx="7391400" cy="61232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10200" y="2209800"/>
            <a:ext cx="2819399" cy="707886"/>
          </a:xfrm>
          <a:prstGeom prst="rect">
            <a:avLst/>
          </a:prstGeom>
          <a:noFill/>
        </p:spPr>
        <p:txBody>
          <a:bodyPr wrap="square" rtlCol="0">
            <a:spAutoFit/>
          </a:bodyPr>
          <a:lstStyle/>
          <a:p>
            <a:r>
              <a:rPr lang="en-US" sz="2000" dirty="0" smtClean="0"/>
              <a:t>Local </a:t>
            </a:r>
            <a:r>
              <a:rPr lang="en-US" sz="2000" dirty="0" smtClean="0"/>
              <a:t>vs. </a:t>
            </a:r>
            <a:r>
              <a:rPr lang="en-US" sz="2000" dirty="0" smtClean="0"/>
              <a:t>International </a:t>
            </a:r>
            <a:r>
              <a:rPr lang="en-US" sz="2000" dirty="0" smtClean="0"/>
              <a:t>Transactions</a:t>
            </a:r>
            <a:endParaRPr lang="en-US" sz="2000" dirty="0"/>
          </a:p>
        </p:txBody>
      </p:sp>
      <p:sp>
        <p:nvSpPr>
          <p:cNvPr id="5" name="TextBox 4"/>
          <p:cNvSpPr txBox="1"/>
          <p:nvPr/>
        </p:nvSpPr>
        <p:spPr>
          <a:xfrm>
            <a:off x="5296231" y="3023742"/>
            <a:ext cx="2438400" cy="400110"/>
          </a:xfrm>
          <a:prstGeom prst="rect">
            <a:avLst/>
          </a:prstGeom>
          <a:noFill/>
        </p:spPr>
        <p:txBody>
          <a:bodyPr wrap="square" rtlCol="0">
            <a:spAutoFit/>
          </a:bodyPr>
          <a:lstStyle/>
          <a:p>
            <a:r>
              <a:rPr lang="en-US" sz="2000" dirty="0" smtClean="0"/>
              <a:t>Financing Challenges</a:t>
            </a:r>
            <a:endParaRPr lang="en-US" sz="2000" dirty="0"/>
          </a:p>
        </p:txBody>
      </p:sp>
      <p:sp>
        <p:nvSpPr>
          <p:cNvPr id="8" name="TextBox 7"/>
          <p:cNvSpPr txBox="1"/>
          <p:nvPr/>
        </p:nvSpPr>
        <p:spPr>
          <a:xfrm>
            <a:off x="5334000" y="3645932"/>
            <a:ext cx="2133600" cy="400110"/>
          </a:xfrm>
          <a:prstGeom prst="rect">
            <a:avLst/>
          </a:prstGeom>
          <a:noFill/>
        </p:spPr>
        <p:txBody>
          <a:bodyPr wrap="square" rtlCol="0">
            <a:spAutoFit/>
          </a:bodyPr>
          <a:lstStyle/>
          <a:p>
            <a:r>
              <a:rPr lang="en-US" sz="2000" dirty="0" smtClean="0"/>
              <a:t>Financing Options</a:t>
            </a:r>
            <a:endParaRPr lang="en-US" sz="2000" dirty="0"/>
          </a:p>
        </p:txBody>
      </p:sp>
    </p:spTree>
    <p:extLst>
      <p:ext uri="{BB962C8B-B14F-4D97-AF65-F5344CB8AC3E}">
        <p14:creationId xmlns:p14="http://schemas.microsoft.com/office/powerpoint/2010/main" val="221285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1430"/>
                <a:effectLst>
                  <a:outerShdw blurRad="80000" dist="40000" dir="5040000" algn="tl">
                    <a:srgbClr val="000000">
                      <a:alpha val="30000"/>
                    </a:srgbClr>
                  </a:outerShdw>
                </a:effectLst>
              </a:rPr>
              <a:t>Introduction</a:t>
            </a:r>
            <a:endParaRPr lang="en-JM" dirty="0">
              <a:ln w="11430"/>
              <a:effectLst>
                <a:outerShdw blurRad="80000" dist="40000" dir="5040000" algn="tl">
                  <a:srgbClr val="000000">
                    <a:alpha val="30000"/>
                  </a:srgbClr>
                </a:outerShdw>
              </a:effectLst>
            </a:endParaRPr>
          </a:p>
        </p:txBody>
      </p:sp>
      <p:sp>
        <p:nvSpPr>
          <p:cNvPr id="3" name="Content Placeholder 2"/>
          <p:cNvSpPr>
            <a:spLocks noGrp="1"/>
          </p:cNvSpPr>
          <p:nvPr>
            <p:ph idx="1"/>
          </p:nvPr>
        </p:nvSpPr>
        <p:spPr/>
        <p:txBody>
          <a:bodyPr>
            <a:normAutofit fontScale="92500" lnSpcReduction="20000"/>
          </a:bodyPr>
          <a:lstStyle/>
          <a:p>
            <a:pPr algn="just">
              <a:defRPr/>
            </a:pPr>
            <a:r>
              <a:rPr lang="en-US" dirty="0"/>
              <a:t>The trade or transaction cycle is </a:t>
            </a:r>
            <a:r>
              <a:rPr lang="en-US" dirty="0" smtClean="0"/>
              <a:t>typically </a:t>
            </a:r>
            <a:r>
              <a:rPr lang="en-US" dirty="0"/>
              <a:t>longer for export than for local trade</a:t>
            </a:r>
          </a:p>
          <a:p>
            <a:pPr algn="just">
              <a:defRPr/>
            </a:pPr>
            <a:endParaRPr lang="en-US" dirty="0"/>
          </a:p>
          <a:p>
            <a:pPr algn="just">
              <a:defRPr/>
            </a:pPr>
            <a:r>
              <a:rPr lang="en-US" dirty="0"/>
              <a:t>International </a:t>
            </a:r>
            <a:r>
              <a:rPr lang="en-US" dirty="0" smtClean="0"/>
              <a:t>transactions </a:t>
            </a:r>
            <a:r>
              <a:rPr lang="en-US" dirty="0"/>
              <a:t>usually involve risks not present in local transactions e.g. exchange rate fluctuations, issues of cross border, shipping, customs, etc.</a:t>
            </a:r>
          </a:p>
          <a:p>
            <a:pPr marL="0" indent="0" algn="just">
              <a:buNone/>
              <a:defRPr/>
            </a:pPr>
            <a:endParaRPr lang="en-US" dirty="0"/>
          </a:p>
          <a:p>
            <a:pPr algn="just">
              <a:defRPr/>
            </a:pPr>
            <a:r>
              <a:rPr lang="en-US" dirty="0"/>
              <a:t>Export transactions therefore require more cash resources than local transactions</a:t>
            </a:r>
          </a:p>
          <a:p>
            <a:pPr marL="0" indent="0">
              <a:buNone/>
            </a:pPr>
            <a:endParaRPr lang="en-JM" dirty="0"/>
          </a:p>
        </p:txBody>
      </p:sp>
    </p:spTree>
    <p:extLst>
      <p:ext uri="{BB962C8B-B14F-4D97-AF65-F5344CB8AC3E}">
        <p14:creationId xmlns:p14="http://schemas.microsoft.com/office/powerpoint/2010/main" val="3003504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952999"/>
            <a:ext cx="2265363" cy="16969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JM" dirty="0" smtClean="0"/>
              <a:t/>
            </a:r>
            <a:br>
              <a:rPr lang="en-JM" dirty="0" smtClean="0"/>
            </a:br>
            <a:r>
              <a:rPr lang="en-US" sz="4900" b="1" cap="small" dirty="0"/>
              <a:t>Financing Challenges</a:t>
            </a:r>
            <a:r>
              <a:rPr lang="en-JM" sz="4900" b="1" cap="small" dirty="0"/>
              <a:t/>
            </a:r>
            <a:br>
              <a:rPr lang="en-JM" sz="4900" b="1" cap="small" dirty="0"/>
            </a:br>
            <a:endParaRPr lang="en-JM" sz="4900" b="1" cap="small" dirty="0"/>
          </a:p>
        </p:txBody>
      </p:sp>
      <p:sp>
        <p:nvSpPr>
          <p:cNvPr id="3" name="Content Placeholder 2"/>
          <p:cNvSpPr>
            <a:spLocks noGrp="1"/>
          </p:cNvSpPr>
          <p:nvPr>
            <p:ph idx="1"/>
          </p:nvPr>
        </p:nvSpPr>
        <p:spPr/>
        <p:txBody>
          <a:bodyPr>
            <a:normAutofit fontScale="92500" lnSpcReduction="20000"/>
          </a:bodyPr>
          <a:lstStyle/>
          <a:p>
            <a:pPr marL="0" indent="0" algn="just">
              <a:buNone/>
              <a:defRPr/>
            </a:pPr>
            <a:r>
              <a:rPr lang="en-US" dirty="0"/>
              <a:t>The number one challenge for SMEs is the lack of access to capital; because:</a:t>
            </a:r>
          </a:p>
          <a:p>
            <a:pPr marL="0" indent="0" algn="just">
              <a:buNone/>
              <a:defRPr/>
            </a:pPr>
            <a:endParaRPr lang="en-US" dirty="0"/>
          </a:p>
          <a:p>
            <a:pPr algn="just">
              <a:defRPr/>
            </a:pPr>
            <a:r>
              <a:rPr lang="en-US" dirty="0"/>
              <a:t>Funding gaps relate to firm size, risk, knowledge and flexibility</a:t>
            </a:r>
          </a:p>
          <a:p>
            <a:pPr algn="just">
              <a:defRPr/>
            </a:pPr>
            <a:endParaRPr lang="en-US" dirty="0"/>
          </a:p>
          <a:p>
            <a:pPr algn="just">
              <a:defRPr/>
            </a:pPr>
            <a:r>
              <a:rPr lang="en-US" dirty="0"/>
              <a:t>Borrowing requirements are small and usually do not appeal to financial institutions</a:t>
            </a:r>
          </a:p>
          <a:p>
            <a:pPr algn="just">
              <a:defRPr/>
            </a:pPr>
            <a:endParaRPr lang="en-US" dirty="0"/>
          </a:p>
          <a:p>
            <a:pPr algn="just">
              <a:defRPr/>
            </a:pPr>
            <a:r>
              <a:rPr lang="en-US" dirty="0"/>
              <a:t>Issues with </a:t>
            </a:r>
            <a:r>
              <a:rPr lang="en-US" dirty="0" smtClean="0"/>
              <a:t>collatorization</a:t>
            </a:r>
            <a:endParaRPr lang="en-US" dirty="0"/>
          </a:p>
          <a:p>
            <a:pPr marL="0" indent="0">
              <a:buNone/>
            </a:pPr>
            <a:endParaRPr lang="en-JM" dirty="0"/>
          </a:p>
        </p:txBody>
      </p:sp>
    </p:spTree>
    <p:extLst>
      <p:ext uri="{BB962C8B-B14F-4D97-AF65-F5344CB8AC3E}">
        <p14:creationId xmlns:p14="http://schemas.microsoft.com/office/powerpoint/2010/main" val="3510418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US" sz="4900" b="1" cap="small" dirty="0" smtClean="0"/>
              <a:t>Personal Financing</a:t>
            </a:r>
            <a:r>
              <a:rPr lang="en-JM" sz="4900" b="1" cap="small" dirty="0"/>
              <a:t/>
            </a:r>
            <a:br>
              <a:rPr lang="en-JM" sz="4900" b="1" cap="small" dirty="0"/>
            </a:br>
            <a:endParaRPr lang="en-JM" sz="4900" b="1" cap="small" dirty="0"/>
          </a:p>
        </p:txBody>
      </p:sp>
      <p:sp>
        <p:nvSpPr>
          <p:cNvPr id="6" name="Content Placeholder 5"/>
          <p:cNvSpPr>
            <a:spLocks noGrp="1"/>
          </p:cNvSpPr>
          <p:nvPr>
            <p:ph idx="1"/>
          </p:nvPr>
        </p:nvSpPr>
        <p:spPr/>
        <p:txBody>
          <a:bodyPr>
            <a:normAutofit/>
          </a:bodyPr>
          <a:lstStyle/>
          <a:p>
            <a:r>
              <a:rPr lang="en-US" dirty="0" smtClean="0"/>
              <a:t>Increase your income</a:t>
            </a:r>
          </a:p>
          <a:p>
            <a:r>
              <a:rPr lang="en-US" dirty="0" smtClean="0"/>
              <a:t>Sell non-essential personal assets – Think high-value assets such as your second vehicle, property, recreation equipment, etc.</a:t>
            </a:r>
          </a:p>
          <a:p>
            <a:r>
              <a:rPr lang="en-US" dirty="0" smtClean="0"/>
              <a:t>Cut expenses – Both business and personal. Consider outsourcing or contract manufacturing.</a:t>
            </a:r>
          </a:p>
          <a:p>
            <a:r>
              <a:rPr lang="en-US" dirty="0" smtClean="0"/>
              <a:t>Savings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739424"/>
            <a:ext cx="3200400" cy="211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203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JM" sz="4900" b="1" cap="small" dirty="0" smtClean="0"/>
              <a:t>Revenue Based Financing</a:t>
            </a:r>
            <a:r>
              <a:rPr lang="en-JM" dirty="0"/>
              <a:t/>
            </a:r>
            <a:br>
              <a:rPr lang="en-JM" dirty="0"/>
            </a:br>
            <a:endParaRPr lang="en-JM"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3921396"/>
              </p:ext>
            </p:extLst>
          </p:nvPr>
        </p:nvGraphicFramePr>
        <p:xfrm>
          <a:off x="457200" y="1600201"/>
          <a:ext cx="8229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flipV="1">
            <a:off x="3200400" y="4352330"/>
            <a:ext cx="2567793" cy="369332"/>
          </a:xfrm>
          <a:prstGeom prst="rect">
            <a:avLst/>
          </a:prstGeom>
        </p:spPr>
        <p:txBody>
          <a:bodyPr wrap="square">
            <a:spAutoFit/>
          </a:bodyPr>
          <a:lstStyle/>
          <a:p>
            <a:r>
              <a:rPr lang="en-US" dirty="0" smtClean="0"/>
              <a:t>ww.factors-chain.com</a:t>
            </a:r>
            <a:endParaRPr lang="en-US" dirty="0"/>
          </a:p>
        </p:txBody>
      </p:sp>
    </p:spTree>
    <p:extLst>
      <p:ext uri="{BB962C8B-B14F-4D97-AF65-F5344CB8AC3E}">
        <p14:creationId xmlns:p14="http://schemas.microsoft.com/office/powerpoint/2010/main" val="174966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US" sz="4900" b="1" cap="small" dirty="0" smtClean="0"/>
              <a:t>Credit Cards</a:t>
            </a:r>
            <a:r>
              <a:rPr lang="en-JM" sz="4900" b="1" cap="small" dirty="0"/>
              <a:t/>
            </a:r>
            <a:br>
              <a:rPr lang="en-JM" sz="4900" b="1" cap="small" dirty="0"/>
            </a:br>
            <a:endParaRPr lang="en-JM" sz="4900" b="1" cap="small" dirty="0"/>
          </a:p>
        </p:txBody>
      </p:sp>
      <p:sp>
        <p:nvSpPr>
          <p:cNvPr id="6" name="Content Placeholder 5"/>
          <p:cNvSpPr>
            <a:spLocks noGrp="1"/>
          </p:cNvSpPr>
          <p:nvPr>
            <p:ph idx="1"/>
          </p:nvPr>
        </p:nvSpPr>
        <p:spPr/>
        <p:txBody>
          <a:bodyPr/>
          <a:lstStyle/>
          <a:p>
            <a:r>
              <a:rPr lang="en-US" dirty="0" smtClean="0"/>
              <a:t>A number of companies provide credit cards designed for business use offering low to zero percent introductory rates</a:t>
            </a:r>
          </a:p>
          <a:p>
            <a:r>
              <a:rPr lang="en-US" dirty="0" smtClean="0"/>
              <a:t>Interest rates after this free or introductory period is often in the double digit however, so only those entrepreneurs with the discipline to manage this for of cash should consider it.</a:t>
            </a:r>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079" b="8083"/>
          <a:stretch/>
        </p:blipFill>
        <p:spPr>
          <a:xfrm>
            <a:off x="5410200" y="5181600"/>
            <a:ext cx="3276600" cy="1676400"/>
          </a:xfrm>
          <a:prstGeom prst="rect">
            <a:avLst/>
          </a:prstGeom>
        </p:spPr>
      </p:pic>
    </p:spTree>
    <p:extLst>
      <p:ext uri="{BB962C8B-B14F-4D97-AF65-F5344CB8AC3E}">
        <p14:creationId xmlns:p14="http://schemas.microsoft.com/office/powerpoint/2010/main" val="3873400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endParaRPr lang="en-JM" sz="4900" b="1" cap="small"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394" y="457200"/>
            <a:ext cx="4606211" cy="1828800"/>
          </a:xfrm>
          <a:prstGeom prst="rect">
            <a:avLst/>
          </a:prstGeom>
        </p:spPr>
      </p:pic>
      <p:sp>
        <p:nvSpPr>
          <p:cNvPr id="7" name="Double Wave 6"/>
          <p:cNvSpPr/>
          <p:nvPr/>
        </p:nvSpPr>
        <p:spPr>
          <a:xfrm>
            <a:off x="162896" y="3060700"/>
            <a:ext cx="3723303" cy="24384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2400" b="1" dirty="0" smtClean="0"/>
              <a:t>An online platform that aids the access of finance via small amounts donated by a large number of people </a:t>
            </a:r>
            <a:endParaRPr lang="en-029" sz="2400"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72885503"/>
              </p:ext>
            </p:extLst>
          </p:nvPr>
        </p:nvGraphicFramePr>
        <p:xfrm>
          <a:off x="4191000" y="2590800"/>
          <a:ext cx="4495800" cy="3535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162897" y="6172200"/>
            <a:ext cx="8904903" cy="461665"/>
          </a:xfrm>
          <a:prstGeom prst="rect">
            <a:avLst/>
          </a:prstGeom>
          <a:noFill/>
        </p:spPr>
        <p:txBody>
          <a:bodyPr wrap="square" rtlCol="0">
            <a:spAutoFit/>
          </a:bodyPr>
          <a:lstStyle/>
          <a:p>
            <a:r>
              <a:rPr lang="en-029" sz="2400" dirty="0" smtClean="0"/>
              <a:t>www.kickstarter.com; </a:t>
            </a:r>
            <a:r>
              <a:rPr lang="en-029" sz="2400" dirty="0" smtClean="0">
                <a:hlinkClick r:id="rId9"/>
              </a:rPr>
              <a:t>www.indiegogo.com</a:t>
            </a:r>
            <a:r>
              <a:rPr lang="en-029" sz="2400" dirty="0" smtClean="0"/>
              <a:t>; www.rockethub.com</a:t>
            </a:r>
            <a:endParaRPr lang="en-029" sz="2400" dirty="0"/>
          </a:p>
        </p:txBody>
      </p:sp>
    </p:spTree>
    <p:extLst>
      <p:ext uri="{BB962C8B-B14F-4D97-AF65-F5344CB8AC3E}">
        <p14:creationId xmlns:p14="http://schemas.microsoft.com/office/powerpoint/2010/main" val="2727491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US" sz="4900" b="1" cap="small" dirty="0" smtClean="0"/>
              <a:t>Competitions</a:t>
            </a:r>
            <a:r>
              <a:rPr lang="en-JM" sz="4900" b="1" cap="small" dirty="0"/>
              <a:t/>
            </a:r>
            <a:br>
              <a:rPr lang="en-JM" sz="4900" b="1" cap="small" dirty="0"/>
            </a:br>
            <a:endParaRPr lang="en-JM" sz="4900" b="1" cap="small" dirty="0"/>
          </a:p>
        </p:txBody>
      </p:sp>
      <p:sp>
        <p:nvSpPr>
          <p:cNvPr id="6" name="Content Placeholder 5"/>
          <p:cNvSpPr>
            <a:spLocks noGrp="1"/>
          </p:cNvSpPr>
          <p:nvPr>
            <p:ph idx="1"/>
          </p:nvPr>
        </p:nvSpPr>
        <p:spPr>
          <a:xfrm>
            <a:off x="4114800" y="1600200"/>
            <a:ext cx="4800600" cy="4783858"/>
          </a:xfrm>
        </p:spPr>
        <p:txBody>
          <a:bodyPr>
            <a:normAutofit lnSpcReduction="10000"/>
          </a:bodyPr>
          <a:lstStyle/>
          <a:p>
            <a:r>
              <a:rPr lang="en-US" dirty="0" smtClean="0"/>
              <a:t>Almost all business competitions have a cash prize</a:t>
            </a:r>
          </a:p>
          <a:p>
            <a:r>
              <a:rPr lang="en-US" dirty="0" smtClean="0"/>
              <a:t>However:</a:t>
            </a:r>
          </a:p>
          <a:p>
            <a:pPr>
              <a:buFont typeface="Wingdings" panose="05000000000000000000" pitchFamily="2" charset="2"/>
              <a:buChar char="Ø"/>
            </a:pPr>
            <a:r>
              <a:rPr lang="en-US" dirty="0" smtClean="0"/>
              <a:t>Many hours of time and preparation required</a:t>
            </a:r>
          </a:p>
          <a:p>
            <a:pPr>
              <a:buFont typeface="Wingdings" panose="05000000000000000000" pitchFamily="2" charset="2"/>
              <a:buChar char="Ø"/>
            </a:pPr>
            <a:r>
              <a:rPr lang="en-US" dirty="0" smtClean="0"/>
              <a:t>A good short term financial option, not a long term financing strategy</a:t>
            </a:r>
          </a:p>
          <a:p>
            <a:pPr indent="0">
              <a:buFont typeface="Wingdings" panose="05000000000000000000" pitchFamily="2" charset="2"/>
              <a:buChar char="Ø"/>
            </a:pPr>
            <a:endParaRPr lang="en-US"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316148"/>
            <a:ext cx="3365500" cy="25208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 y="4038600"/>
            <a:ext cx="3086100" cy="2053659"/>
          </a:xfrm>
          <a:prstGeom prst="rect">
            <a:avLst/>
          </a:prstGeom>
        </p:spPr>
      </p:pic>
      <p:sp>
        <p:nvSpPr>
          <p:cNvPr id="7" name="TextBox 6"/>
          <p:cNvSpPr txBox="1"/>
          <p:nvPr/>
        </p:nvSpPr>
        <p:spPr>
          <a:xfrm>
            <a:off x="584200" y="6396335"/>
            <a:ext cx="8077200" cy="461665"/>
          </a:xfrm>
          <a:prstGeom prst="rect">
            <a:avLst/>
          </a:prstGeom>
          <a:noFill/>
        </p:spPr>
        <p:txBody>
          <a:bodyPr wrap="square" rtlCol="0">
            <a:spAutoFit/>
          </a:bodyPr>
          <a:lstStyle/>
          <a:p>
            <a:r>
              <a:rPr lang="en-029" sz="2400" dirty="0" smtClean="0">
                <a:solidFill>
                  <a:srgbClr val="C00000"/>
                </a:solidFill>
              </a:rPr>
              <a:t>Scotiabank Entrepreneurial Challenge; CEDA Breakpoint Series</a:t>
            </a:r>
            <a:endParaRPr lang="en-029" sz="2400" dirty="0">
              <a:solidFill>
                <a:srgbClr val="C00000"/>
              </a:solidFill>
            </a:endParaRPr>
          </a:p>
        </p:txBody>
      </p:sp>
    </p:spTree>
    <p:extLst>
      <p:ext uri="{BB962C8B-B14F-4D97-AF65-F5344CB8AC3E}">
        <p14:creationId xmlns:p14="http://schemas.microsoft.com/office/powerpoint/2010/main" val="2695255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JAMPRO_FlagDesignPresentationTemplateJuly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JAMPRO_FlagDesignPresentationTemplateJuly2011</Template>
  <TotalTime>7188</TotalTime>
  <Words>2063</Words>
  <Application>Microsoft Office PowerPoint</Application>
  <PresentationFormat>On-screen Show (4:3)</PresentationFormat>
  <Paragraphs>181</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JAMPRO_FlagDesignPresentationTemplateJuly2011</vt:lpstr>
      <vt:lpstr>2_Custom Design</vt:lpstr>
      <vt:lpstr>Export Financing: Alternative Options</vt:lpstr>
      <vt:lpstr>Agenda</vt:lpstr>
      <vt:lpstr>Introduction</vt:lpstr>
      <vt:lpstr> Financing Challenges </vt:lpstr>
      <vt:lpstr> Personal Financing </vt:lpstr>
      <vt:lpstr> Revenue Based Financing </vt:lpstr>
      <vt:lpstr> Credit Cards </vt:lpstr>
      <vt:lpstr> </vt:lpstr>
      <vt:lpstr> Competitions </vt:lpstr>
      <vt:lpstr> Grant Funding </vt:lpstr>
      <vt:lpstr>Award Programmes </vt:lpstr>
      <vt:lpstr> How about asking your customers to fund your business?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Stacy-Ann Holmes</dc:creator>
  <cp:lastModifiedBy>Daynie Binns Brackett</cp:lastModifiedBy>
  <cp:revision>254</cp:revision>
  <cp:lastPrinted>2015-11-11T13:16:41Z</cp:lastPrinted>
  <dcterms:created xsi:type="dcterms:W3CDTF">2011-07-13T14:27:26Z</dcterms:created>
  <dcterms:modified xsi:type="dcterms:W3CDTF">2015-11-11T13:49:00Z</dcterms:modified>
</cp:coreProperties>
</file>